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6" r:id="rId5"/>
    <p:sldId id="259" r:id="rId6"/>
    <p:sldId id="289" r:id="rId7"/>
    <p:sldId id="290" r:id="rId8"/>
    <p:sldId id="258" r:id="rId9"/>
    <p:sldId id="261" r:id="rId10"/>
    <p:sldId id="271" r:id="rId11"/>
    <p:sldId id="272" r:id="rId12"/>
    <p:sldId id="273" r:id="rId13"/>
    <p:sldId id="265" r:id="rId14"/>
    <p:sldId id="263" r:id="rId15"/>
    <p:sldId id="291" r:id="rId16"/>
    <p:sldId id="282" r:id="rId17"/>
    <p:sldId id="284" r:id="rId18"/>
    <p:sldId id="283" r:id="rId19"/>
    <p:sldId id="285" r:id="rId20"/>
    <p:sldId id="286"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turo Macias Franco" initials="AMF" lastIdx="0" clrIdx="0">
    <p:extLst>
      <p:ext uri="{19B8F6BF-5375-455C-9EA6-DF929625EA0E}">
        <p15:presenceInfo xmlns:p15="http://schemas.microsoft.com/office/powerpoint/2012/main" userId="S-1-5-21-76089683-1229140348-623647154-363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3D2"/>
    <a:srgbClr val="002E62"/>
    <a:srgbClr val="FDB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190" autoAdjust="0"/>
  </p:normalViewPr>
  <p:slideViewPr>
    <p:cSldViewPr>
      <p:cViewPr varScale="1">
        <p:scale>
          <a:sx n="123" d="100"/>
          <a:sy n="123" d="100"/>
        </p:scale>
        <p:origin x="696" y="184"/>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C808D1-6199-4A9F-9B97-CC1FB90C87D0}"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3A5C2-971E-402A-B4AA-445AF7E2FA5A}" type="slidenum">
              <a:rPr lang="en-US" smtClean="0"/>
              <a:t>‹#›</a:t>
            </a:fld>
            <a:endParaRPr lang="en-US"/>
          </a:p>
        </p:txBody>
      </p:sp>
    </p:spTree>
    <p:extLst>
      <p:ext uri="{BB962C8B-B14F-4D97-AF65-F5344CB8AC3E}">
        <p14:creationId xmlns:p14="http://schemas.microsoft.com/office/powerpoint/2010/main" val="174088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1</a:t>
            </a:fld>
            <a:endParaRPr lang="en-US"/>
          </a:p>
        </p:txBody>
      </p:sp>
    </p:spTree>
    <p:extLst>
      <p:ext uri="{BB962C8B-B14F-4D97-AF65-F5344CB8AC3E}">
        <p14:creationId xmlns:p14="http://schemas.microsoft.com/office/powerpoint/2010/main" val="158127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the potential benefits of mathematical models.</a:t>
            </a:r>
          </a:p>
          <a:p>
            <a:endParaRPr lang="en-US" dirty="0"/>
          </a:p>
          <a:p>
            <a:r>
              <a:rPr lang="en-US" dirty="0"/>
              <a:t>How can predictive models be misleading?</a:t>
            </a:r>
          </a:p>
          <a:p>
            <a:endParaRPr lang="en-US" dirty="0"/>
          </a:p>
          <a:p>
            <a:r>
              <a:rPr lang="en-US" dirty="0"/>
              <a:t>~ fitted vs predictive statistics and clearly distinguishing between them</a:t>
            </a:r>
          </a:p>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5</a:t>
            </a:fld>
            <a:endParaRPr lang="en-US"/>
          </a:p>
        </p:txBody>
      </p:sp>
    </p:spTree>
    <p:extLst>
      <p:ext uri="{BB962C8B-B14F-4D97-AF65-F5344CB8AC3E}">
        <p14:creationId xmlns:p14="http://schemas.microsoft.com/office/powerpoint/2010/main" val="25230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prevalent in animal science literature, we see predictive models with a overutilization of stepwise parameter selection.</a:t>
            </a:r>
          </a:p>
          <a:p>
            <a:endParaRPr lang="en-US" dirty="0"/>
          </a:p>
          <a:p>
            <a:r>
              <a:rPr lang="en-US" dirty="0"/>
              <a:t>~ stepwise relies on statistical significance in a series of “steps” to determine the “significant” variables that are to be kept in a model, order may affect (depending on algorithm), interactions may result in biologically relevant variables being omitted due to a lack of statistical significance. </a:t>
            </a:r>
          </a:p>
          <a:p>
            <a:endParaRPr lang="en-US" dirty="0"/>
          </a:p>
          <a:p>
            <a:r>
              <a:rPr lang="en-US" dirty="0"/>
              <a:t>~ FWD, BCKWD, Bid Stepwise</a:t>
            </a:r>
          </a:p>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6</a:t>
            </a:fld>
            <a:endParaRPr lang="en-US"/>
          </a:p>
        </p:txBody>
      </p:sp>
    </p:spTree>
    <p:extLst>
      <p:ext uri="{BB962C8B-B14F-4D97-AF65-F5344CB8AC3E}">
        <p14:creationId xmlns:p14="http://schemas.microsoft.com/office/powerpoint/2010/main" val="53680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Ridge is the total response variable, minus the total predicted value plus the l2 penalty term given as lambda and the sum of beta squares. While </a:t>
            </a:r>
            <a:r>
              <a:rPr lang="en-US" dirty="0" err="1"/>
              <a:t>mimizing</a:t>
            </a:r>
            <a:r>
              <a:rPr lang="en-US" dirty="0"/>
              <a:t> sum of squares the l2 penalty term makes coefficients shrink.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“Euclidean distance”</a:t>
            </a:r>
          </a:p>
          <a:p>
            <a:endParaRPr lang="en-US" dirty="0"/>
          </a:p>
          <a:p>
            <a:r>
              <a:rPr lang="en-US" dirty="0"/>
              <a:t>Useful in attempting to battle multicollinearity by applying penalization coefficients to the regression coefficients</a:t>
            </a:r>
          </a:p>
        </p:txBody>
      </p:sp>
      <p:sp>
        <p:nvSpPr>
          <p:cNvPr id="4" name="Slide Number Placeholder 3"/>
          <p:cNvSpPr>
            <a:spLocks noGrp="1"/>
          </p:cNvSpPr>
          <p:nvPr>
            <p:ph type="sldNum" sz="quarter" idx="5"/>
          </p:nvPr>
        </p:nvSpPr>
        <p:spPr/>
        <p:txBody>
          <a:bodyPr/>
          <a:lstStyle/>
          <a:p>
            <a:fld id="{D883A5C2-971E-402A-B4AA-445AF7E2FA5A}" type="slidenum">
              <a:rPr lang="en-US" smtClean="0"/>
              <a:t>7</a:t>
            </a:fld>
            <a:endParaRPr lang="en-US"/>
          </a:p>
        </p:txBody>
      </p:sp>
    </p:spTree>
    <p:extLst>
      <p:ext uri="{BB962C8B-B14F-4D97-AF65-F5344CB8AC3E}">
        <p14:creationId xmlns:p14="http://schemas.microsoft.com/office/powerpoint/2010/main" val="25342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Subset selection provides interpretable models but can be extremely variable because it is a discrete process- regressors are either retained or dropped from the model. Small changes in the data can result in very different models being selected and this can reduce its prediction accuracy. Ridge regression is a continuous process that shrinks coefficients and hence is more stable: however, it does not set any coefficients to 0 and hence does not give an easily interpretable model. </a:t>
            </a:r>
          </a:p>
          <a:p>
            <a:endParaRPr lang="en-US" dirty="0"/>
          </a:p>
          <a:p>
            <a:r>
              <a:rPr lang="en-US" dirty="0"/>
              <a:t>How is the lasso, a better alternative than the garrote?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lasso avoids the explicit use of the OLS estimates, and therefore does not suffer of highly correlated predictors such as in the garrote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Garrote estimations retain the OLS estimate signs, the LASSO does not,  and often changes the signs of the coefficients.</a:t>
            </a:r>
          </a:p>
          <a:p>
            <a:endParaRPr lang="en-US" dirty="0"/>
          </a:p>
          <a:p>
            <a:endParaRPr lang="en-US" dirty="0"/>
          </a:p>
          <a:p>
            <a:r>
              <a:rPr lang="en-US" dirty="0"/>
              <a:t>Limited in that if  p &gt;&gt; n, the </a:t>
            </a:r>
            <a:r>
              <a:rPr lang="en-US" dirty="0" err="1"/>
              <a:t>maxible</a:t>
            </a:r>
            <a:r>
              <a:rPr lang="en-US" dirty="0"/>
              <a:t> number of predictors selected in the model is n. Usually gene data can have issues when examining gene microarrays.</a:t>
            </a:r>
          </a:p>
          <a:p>
            <a:endParaRPr lang="en-US" dirty="0"/>
          </a:p>
          <a:p>
            <a:r>
              <a:rPr lang="en-US" dirty="0"/>
              <a:t>We propose a new technique, called the lasso, for 'least absolute shrinkage and selection operator'. It shrinks some coefficients and sets others to 0, and hence tries to retain the good features of both subset selection and ridge regression.</a:t>
            </a:r>
          </a:p>
          <a:p>
            <a:endParaRPr lang="en-US" dirty="0"/>
          </a:p>
          <a:p>
            <a:r>
              <a:rPr lang="en-US" dirty="0"/>
              <a:t>Hui Zou 2006 proposed the Adaptive lasso where adaptive weights are used for penalizing different coefficients in the l1 penalty. </a:t>
            </a:r>
          </a:p>
          <a:p>
            <a:endParaRPr lang="en-US" dirty="0"/>
          </a:p>
          <a:p>
            <a:r>
              <a:rPr lang="en-US" dirty="0"/>
              <a:t>The LASSO possesses L1 no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lasso, the total actual minus the predicted response squared, plus lambda times the absolute value of the coefficients, applies an L1 penalty term which shrinks some features to zero. Some of the LASSO coefficients shrink down to zero. Useful in feature selection.</a:t>
            </a:r>
          </a:p>
          <a:p>
            <a:r>
              <a:rPr lang="en-US" dirty="0"/>
              <a:t>rm penalization leading to shrinkage (continuous) as well as variable selection such as in Stepwise.</a:t>
            </a:r>
          </a:p>
          <a:p>
            <a:endParaRPr lang="en-US" dirty="0"/>
          </a:p>
          <a:p>
            <a:endParaRPr lang="en-US" dirty="0"/>
          </a:p>
          <a:p>
            <a:endParaRPr lang="en-US" dirty="0"/>
          </a:p>
          <a:p>
            <a:r>
              <a:rPr lang="en-US" dirty="0"/>
              <a:t>How do you get the standard errors in the LASSO?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LASSO standard errors are estimated via bootstrapping comparing them to the real values.</a:t>
            </a:r>
          </a:p>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8</a:t>
            </a:fld>
            <a:endParaRPr lang="en-US"/>
          </a:p>
        </p:txBody>
      </p:sp>
    </p:spTree>
    <p:extLst>
      <p:ext uri="{BB962C8B-B14F-4D97-AF65-F5344CB8AC3E}">
        <p14:creationId xmlns:p14="http://schemas.microsoft.com/office/powerpoint/2010/main" val="317978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 convex combination of the lasso and the ridge penalty” </a:t>
                </a:r>
              </a:p>
              <a:p>
                <a:r>
                  <a:rPr lang="en-US" dirty="0"/>
                  <a:t>(1-</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|_1+</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m:rPr>
                        <m:lit/>
                      </m:rPr>
                      <a:rPr lang="en-US" b="0" i="1" smtClean="0">
                        <a:latin typeface="Cambria Math" panose="02040503050406030204" pitchFamily="18" charset="0"/>
                      </a:rPr>
                      <m:t> </m:t>
                    </m:r>
                    <m:r>
                      <a:rPr lang="en-US" b="0" i="1" smtClean="0">
                        <a:latin typeface="Cambria Math" panose="02040503050406030204" pitchFamily="18" charset="0"/>
                      </a:rPr>
                      <m:t>|^2  </m:t>
                    </m:r>
                  </m:oMath>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Utilizes l1 and quadratic parts of penalization through which you can generate a sparse model (l1), and the quadratic part of the penalty removes the limitation on the number of selected variables, encourages grouping effect, and it stabilizes the l1 regularization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error sum of squares for elastic net is a combination of ridge and lasso, in this equation, if alpha is zero, you get ridge, if it is one, then you get the lasso. It generates the best combination between lasso and ridge.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Useful for large feature dataset size, p &gt;&gt; n, where p are the predictors, and n are observations.</a:t>
                </a:r>
              </a:p>
              <a:p>
                <a:endParaRPr lang="en-US" dirty="0"/>
              </a:p>
            </p:txBody>
          </p:sp>
        </mc:Choice>
        <mc:Fallback xmlns="">
          <p:sp>
            <p:nvSpPr>
              <p:cNvPr id="3" name="Notes Placeholder 2"/>
              <p:cNvSpPr>
                <a:spLocks noGrp="1"/>
              </p:cNvSpPr>
              <p:nvPr>
                <p:ph type="body" idx="1"/>
              </p:nvPr>
            </p:nvSpPr>
            <p:spPr/>
            <p:txBody>
              <a:bodyPr/>
              <a:lstStyle/>
              <a:p>
                <a:r>
                  <a:rPr lang="en-US" dirty="0"/>
                  <a:t>“ A convex combination of the lasso and the ridge penalty” </a:t>
                </a:r>
              </a:p>
              <a:p>
                <a:r>
                  <a:rPr lang="en-US" dirty="0"/>
                  <a:t>(1-</a:t>
                </a:r>
                <a:r>
                  <a:rPr lang="en-US" b="0" i="0">
                    <a:latin typeface="Cambria Math" panose="02040503050406030204" pitchFamily="18" charset="0"/>
                  </a:rPr>
                  <a:t>1−𝛼) |𝛽|_1+𝛼|𝛽\ |^2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Utilizes l1 and quadratic parts of penalization through which you can generate a sparse model (l1), and the quadratic part of the penalty removes the limitation on the number of selected variables, encourages grouping effect, and it stabilizes the l1 regularization path.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error sum of squares for elastic net is a combination of ridge and lasso, in this equation, if alpha is zero, you get ridge, if it is one, then you get the lasso. It generates the best combination between lasso and ridge.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Useful for large feature dataset size, p &gt;&gt; n, where p are the predictors, and n are observations.</a:t>
                </a:r>
              </a:p>
              <a:p>
                <a:endParaRPr lang="en-US" dirty="0"/>
              </a:p>
            </p:txBody>
          </p:sp>
        </mc:Fallback>
      </mc:AlternateContent>
      <p:sp>
        <p:nvSpPr>
          <p:cNvPr id="4" name="Slide Number Placeholder 3"/>
          <p:cNvSpPr>
            <a:spLocks noGrp="1"/>
          </p:cNvSpPr>
          <p:nvPr>
            <p:ph type="sldNum" sz="quarter" idx="5"/>
          </p:nvPr>
        </p:nvSpPr>
        <p:spPr/>
        <p:txBody>
          <a:bodyPr/>
          <a:lstStyle/>
          <a:p>
            <a:fld id="{D883A5C2-971E-402A-B4AA-445AF7E2FA5A}" type="slidenum">
              <a:rPr lang="en-US" smtClean="0"/>
              <a:t>9</a:t>
            </a:fld>
            <a:endParaRPr lang="en-US"/>
          </a:p>
        </p:txBody>
      </p:sp>
    </p:spTree>
    <p:extLst>
      <p:ext uri="{BB962C8B-B14F-4D97-AF65-F5344CB8AC3E}">
        <p14:creationId xmlns:p14="http://schemas.microsoft.com/office/powerpoint/2010/main" val="126297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13</a:t>
            </a:fld>
            <a:endParaRPr lang="en-US"/>
          </a:p>
        </p:txBody>
      </p:sp>
    </p:spTree>
    <p:extLst>
      <p:ext uri="{BB962C8B-B14F-4D97-AF65-F5344CB8AC3E}">
        <p14:creationId xmlns:p14="http://schemas.microsoft.com/office/powerpoint/2010/main" val="387137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3A5C2-971E-402A-B4AA-445AF7E2FA5A}" type="slidenum">
              <a:rPr lang="en-US" smtClean="0"/>
              <a:t>18</a:t>
            </a:fld>
            <a:endParaRPr lang="en-US"/>
          </a:p>
        </p:txBody>
      </p:sp>
    </p:spTree>
    <p:extLst>
      <p:ext uri="{BB962C8B-B14F-4D97-AF65-F5344CB8AC3E}">
        <p14:creationId xmlns:p14="http://schemas.microsoft.com/office/powerpoint/2010/main" val="1487401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304800" y="3635376"/>
            <a:ext cx="11582400" cy="1470025"/>
          </a:xfrm>
        </p:spPr>
        <p:txBody>
          <a:bodyPr>
            <a:normAutofit/>
          </a:bodyPr>
          <a:lstStyle>
            <a:lvl1pPr>
              <a:defRPr sz="3600"/>
            </a:lvl1pPr>
          </a:lstStyle>
          <a:p>
            <a:r>
              <a:rPr lang="en-US"/>
              <a:t>Click to edit Master title style</a:t>
            </a:r>
          </a:p>
        </p:txBody>
      </p:sp>
      <p:sp>
        <p:nvSpPr>
          <p:cNvPr id="3" name="Subtitle 2"/>
          <p:cNvSpPr>
            <a:spLocks noGrp="1"/>
          </p:cNvSpPr>
          <p:nvPr>
            <p:ph type="subTitle" idx="1"/>
          </p:nvPr>
        </p:nvSpPr>
        <p:spPr>
          <a:xfrm>
            <a:off x="965200" y="5334000"/>
            <a:ext cx="10261600" cy="1295400"/>
          </a:xfrm>
        </p:spPr>
        <p:txBody>
          <a:bodyPr>
            <a:normAutofit/>
          </a:bodyPr>
          <a:lstStyle>
            <a:lvl1pPr marL="0" indent="0" algn="ctr">
              <a:buNone/>
              <a:defRPr sz="2800">
                <a:solidFill>
                  <a:srgbClr val="3AA3D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Box 7"/>
          <p:cNvSpPr txBox="1"/>
          <p:nvPr/>
        </p:nvSpPr>
        <p:spPr>
          <a:xfrm>
            <a:off x="304802" y="228600"/>
            <a:ext cx="11582399" cy="1077218"/>
          </a:xfrm>
          <a:prstGeom prst="rect">
            <a:avLst/>
          </a:prstGeom>
          <a:noFill/>
        </p:spPr>
        <p:txBody>
          <a:bodyPr wrap="square" rtlCol="0">
            <a:spAutoFit/>
          </a:bodyPr>
          <a:lstStyle/>
          <a:p>
            <a:pPr algn="ctr"/>
            <a:r>
              <a:rPr lang="en-US" sz="3200" dirty="0">
                <a:solidFill>
                  <a:srgbClr val="FDB927"/>
                </a:solidFill>
                <a:latin typeface="Futura Std Book" pitchFamily="34" charset="0"/>
              </a:rPr>
              <a:t>— Department</a:t>
            </a:r>
            <a:r>
              <a:rPr lang="en-US" sz="3200" baseline="0" dirty="0">
                <a:solidFill>
                  <a:srgbClr val="FDB927"/>
                </a:solidFill>
                <a:latin typeface="Futura Std Book" pitchFamily="34" charset="0"/>
              </a:rPr>
              <a:t> </a:t>
            </a:r>
            <a:r>
              <a:rPr lang="en-US" sz="3200" i="1" baseline="0" dirty="0">
                <a:solidFill>
                  <a:srgbClr val="FDB927"/>
                </a:solidFill>
                <a:latin typeface="Garamond 3 LT Std" pitchFamily="18" charset="0"/>
              </a:rPr>
              <a:t>of</a:t>
            </a:r>
            <a:r>
              <a:rPr lang="en-US" sz="3200" baseline="0" dirty="0">
                <a:solidFill>
                  <a:srgbClr val="FDB927"/>
                </a:solidFill>
                <a:latin typeface="Futura Std Book" pitchFamily="34" charset="0"/>
              </a:rPr>
              <a:t> —</a:t>
            </a:r>
          </a:p>
          <a:p>
            <a:pPr algn="ctr"/>
            <a:r>
              <a:rPr lang="en-US" sz="3200" baseline="0" dirty="0">
                <a:solidFill>
                  <a:srgbClr val="FDB927"/>
                </a:solidFill>
                <a:latin typeface="Futura Std Book" pitchFamily="34" charset="0"/>
              </a:rPr>
              <a:t>Agriculture, Nutrition, &amp; Veterinary Science</a:t>
            </a:r>
            <a:endParaRPr lang="en-US" sz="3200" dirty="0">
              <a:solidFill>
                <a:srgbClr val="FDB927"/>
              </a:solidFill>
              <a:latin typeface="Futura Std Book" pitchFamily="34" charset="0"/>
            </a:endParaRPr>
          </a:p>
        </p:txBody>
      </p:sp>
      <p:sp>
        <p:nvSpPr>
          <p:cNvPr id="11" name="TextBox 10"/>
          <p:cNvSpPr txBox="1"/>
          <p:nvPr/>
        </p:nvSpPr>
        <p:spPr>
          <a:xfrm>
            <a:off x="0" y="1856602"/>
            <a:ext cx="12191999" cy="430887"/>
          </a:xfrm>
          <a:prstGeom prst="rect">
            <a:avLst/>
          </a:prstGeom>
          <a:noFill/>
        </p:spPr>
        <p:txBody>
          <a:bodyPr wrap="square" rtlCol="0">
            <a:spAutoFit/>
          </a:bodyPr>
          <a:lstStyle/>
          <a:p>
            <a:pPr algn="ctr"/>
            <a:r>
              <a:rPr lang="en-US" sz="2200" b="0" dirty="0">
                <a:solidFill>
                  <a:schemeClr val="bg1"/>
                </a:solidFill>
                <a:latin typeface="Futura Std Book" pitchFamily="34" charset="0"/>
              </a:rPr>
              <a:t>SUSTAINABLE SCIENCE </a:t>
            </a:r>
            <a:r>
              <a:rPr lang="en-US" sz="2200" b="0" dirty="0">
                <a:solidFill>
                  <a:srgbClr val="3AA3D2"/>
                </a:solidFill>
                <a:latin typeface="Futura Std Book" pitchFamily="34" charset="0"/>
              </a:rPr>
              <a:t>FOR LIFE</a:t>
            </a:r>
            <a:endParaRPr lang="en-US" sz="2200" b="0" baseline="30000" dirty="0">
              <a:solidFill>
                <a:srgbClr val="3AA3D2"/>
              </a:solidFill>
              <a:latin typeface="Futura Std Book"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71001"/>
            <a:ext cx="685800" cy="685800"/>
          </a:xfrm>
          <a:prstGeom prst="rect">
            <a:avLst/>
          </a:prstGeom>
        </p:spPr>
      </p:pic>
      <p:sp>
        <p:nvSpPr>
          <p:cNvPr id="16" name="TextBox 15"/>
          <p:cNvSpPr txBox="1"/>
          <p:nvPr/>
        </p:nvSpPr>
        <p:spPr>
          <a:xfrm>
            <a:off x="5029200" y="3533002"/>
            <a:ext cx="1898148" cy="276999"/>
          </a:xfrm>
          <a:prstGeom prst="rect">
            <a:avLst/>
          </a:prstGeom>
          <a:noFill/>
        </p:spPr>
        <p:txBody>
          <a:bodyPr wrap="none" rtlCol="0">
            <a:spAutoFit/>
          </a:bodyPr>
          <a:lstStyle/>
          <a:p>
            <a:r>
              <a:rPr lang="en-US" sz="1200" b="0" dirty="0">
                <a:solidFill>
                  <a:schemeClr val="bg1"/>
                </a:solidFill>
                <a:latin typeface="Myriad Pro" pitchFamily="34" charset="0"/>
              </a:rPr>
              <a:t>University of Nevada, Reno</a:t>
            </a:r>
          </a:p>
        </p:txBody>
      </p:sp>
      <p:sp>
        <p:nvSpPr>
          <p:cNvPr id="9" name="Rectangle 8"/>
          <p:cNvSpPr/>
          <p:nvPr userDrawn="1"/>
        </p:nvSpPr>
        <p:spPr>
          <a:xfrm>
            <a:off x="0" y="5943600"/>
            <a:ext cx="12192000" cy="91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3563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53" presetClass="entr" presetSubtype="16"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4"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8" grpId="0"/>
      <p:bldP spid="11" grpId="0"/>
      <p:bldP spid="16"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CB2820C-CEC4-4420-A1A4-901655B33125}" type="datetimeFigureOut">
              <a:rPr lang="en-US" smtClean="0"/>
              <a:t>12/3/21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16224E3-3A5C-425E-B9F6-99FA0F405054}" type="slidenum">
              <a:rPr lang="en-US" smtClean="0"/>
              <a:t>‹#›</a:t>
            </a:fld>
            <a:endParaRPr lang="en-US"/>
          </a:p>
        </p:txBody>
      </p:sp>
    </p:spTree>
    <p:extLst>
      <p:ext uri="{BB962C8B-B14F-4D97-AF65-F5344CB8AC3E}">
        <p14:creationId xmlns:p14="http://schemas.microsoft.com/office/powerpoint/2010/main" val="173755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CB2820C-CEC4-4420-A1A4-901655B33125}" type="datetimeFigureOut">
              <a:rPr lang="en-US" smtClean="0"/>
              <a:t>12/3/21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16224E3-3A5C-425E-B9F6-99FA0F405054}" type="slidenum">
              <a:rPr lang="en-US" smtClean="0"/>
              <a:t>‹#›</a:t>
            </a:fld>
            <a:endParaRPr lang="en-US"/>
          </a:p>
        </p:txBody>
      </p:sp>
    </p:spTree>
    <p:extLst>
      <p:ext uri="{BB962C8B-B14F-4D97-AF65-F5344CB8AC3E}">
        <p14:creationId xmlns:p14="http://schemas.microsoft.com/office/powerpoint/2010/main" val="146454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Futura Std Book" pitchFamily="34" charset="0"/>
              </a:defRPr>
            </a:lvl1pPr>
            <a:lvl2pPr>
              <a:defRPr>
                <a:latin typeface="Futura Std Book" pitchFamily="34" charset="0"/>
              </a:defRPr>
            </a:lvl2pPr>
            <a:lvl3pPr>
              <a:defRPr>
                <a:latin typeface="Futura Std Book" pitchFamily="34" charset="0"/>
              </a:defRPr>
            </a:lvl3pPr>
            <a:lvl4pPr>
              <a:defRPr>
                <a:latin typeface="Futura Std Book" pitchFamily="34" charset="0"/>
              </a:defRPr>
            </a:lvl4pPr>
            <a:lvl5pPr>
              <a:defRPr>
                <a:latin typeface="Futura Std Book"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36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5943600"/>
            <a:ext cx="12192000" cy="91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963084" y="5038725"/>
            <a:ext cx="10363200" cy="1362075"/>
          </a:xfrm>
        </p:spPr>
        <p:txBody>
          <a:bodyPr anchor="t">
            <a:normAutofit/>
          </a:bodyPr>
          <a:lstStyle>
            <a:lvl1pPr algn="l">
              <a:defRPr sz="3600" b="0" cap="small" baseline="0"/>
            </a:lvl1pPr>
          </a:lstStyle>
          <a:p>
            <a:r>
              <a:rPr lang="en-US" dirty="0"/>
              <a:t>Click to edit Master title style</a:t>
            </a:r>
          </a:p>
        </p:txBody>
      </p:sp>
      <p:sp>
        <p:nvSpPr>
          <p:cNvPr id="3" name="Text Placeholder 2"/>
          <p:cNvSpPr>
            <a:spLocks noGrp="1"/>
          </p:cNvSpPr>
          <p:nvPr>
            <p:ph type="body" idx="1"/>
          </p:nvPr>
        </p:nvSpPr>
        <p:spPr>
          <a:xfrm>
            <a:off x="963084" y="3529013"/>
            <a:ext cx="10363200" cy="1500187"/>
          </a:xfrm>
        </p:spPr>
        <p:txBody>
          <a:bodyPr anchor="b"/>
          <a:lstStyle>
            <a:lvl1pPr marL="0" indent="0">
              <a:buNone/>
              <a:defRPr sz="2000">
                <a:solidFill>
                  <a:srgbClr val="3AA3D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Box 7"/>
          <p:cNvSpPr txBox="1"/>
          <p:nvPr/>
        </p:nvSpPr>
        <p:spPr>
          <a:xfrm>
            <a:off x="304802" y="228600"/>
            <a:ext cx="11582399" cy="1077218"/>
          </a:xfrm>
          <a:prstGeom prst="rect">
            <a:avLst/>
          </a:prstGeom>
          <a:noFill/>
        </p:spPr>
        <p:txBody>
          <a:bodyPr wrap="square" rtlCol="0">
            <a:spAutoFit/>
          </a:bodyPr>
          <a:lstStyle/>
          <a:p>
            <a:pPr algn="ctr"/>
            <a:r>
              <a:rPr lang="en-US" sz="3200" dirty="0">
                <a:solidFill>
                  <a:srgbClr val="FDB927"/>
                </a:solidFill>
                <a:latin typeface="Futura Std Book" pitchFamily="34" charset="0"/>
              </a:rPr>
              <a:t>— College</a:t>
            </a:r>
            <a:r>
              <a:rPr lang="en-US" sz="3200" baseline="0" dirty="0">
                <a:solidFill>
                  <a:srgbClr val="FDB927"/>
                </a:solidFill>
                <a:latin typeface="Futura Std Book" pitchFamily="34" charset="0"/>
              </a:rPr>
              <a:t> </a:t>
            </a:r>
            <a:r>
              <a:rPr lang="en-US" sz="3200" i="1" baseline="0" dirty="0">
                <a:solidFill>
                  <a:srgbClr val="FDB927"/>
                </a:solidFill>
                <a:latin typeface="Garamond 3 LT Std" pitchFamily="18" charset="0"/>
              </a:rPr>
              <a:t>of</a:t>
            </a:r>
            <a:r>
              <a:rPr lang="en-US" sz="3200" baseline="0" dirty="0">
                <a:solidFill>
                  <a:srgbClr val="FDB927"/>
                </a:solidFill>
                <a:latin typeface="Futura Std Book" pitchFamily="34" charset="0"/>
              </a:rPr>
              <a:t> —</a:t>
            </a:r>
          </a:p>
          <a:p>
            <a:pPr algn="ctr"/>
            <a:r>
              <a:rPr lang="en-US" sz="3200" baseline="0" dirty="0">
                <a:solidFill>
                  <a:srgbClr val="FDB927"/>
                </a:solidFill>
                <a:latin typeface="Futura Std Book" pitchFamily="34" charset="0"/>
              </a:rPr>
              <a:t>Agriculture, Nutrition, &amp; Veterinary Science</a:t>
            </a:r>
            <a:endParaRPr lang="en-US" sz="3200" dirty="0">
              <a:solidFill>
                <a:srgbClr val="FDB927"/>
              </a:solidFill>
              <a:latin typeface="Futura Std Book" pitchFamily="34" charset="0"/>
            </a:endParaRPr>
          </a:p>
        </p:txBody>
      </p:sp>
      <p:sp>
        <p:nvSpPr>
          <p:cNvPr id="12" name="TextBox 11"/>
          <p:cNvSpPr txBox="1"/>
          <p:nvPr/>
        </p:nvSpPr>
        <p:spPr>
          <a:xfrm>
            <a:off x="1" y="1856602"/>
            <a:ext cx="12192000" cy="430887"/>
          </a:xfrm>
          <a:prstGeom prst="rect">
            <a:avLst/>
          </a:prstGeom>
          <a:noFill/>
        </p:spPr>
        <p:txBody>
          <a:bodyPr wrap="square" rtlCol="0">
            <a:spAutoFit/>
          </a:bodyPr>
          <a:lstStyle/>
          <a:p>
            <a:pPr algn="ctr"/>
            <a:r>
              <a:rPr lang="en-US" sz="2200" b="0" dirty="0">
                <a:solidFill>
                  <a:schemeClr val="bg1"/>
                </a:solidFill>
                <a:latin typeface="Futura Std Book" pitchFamily="34" charset="0"/>
              </a:rPr>
              <a:t>SUSTAINABLE SCIENCE </a:t>
            </a:r>
            <a:r>
              <a:rPr lang="en-US" sz="2200" b="0" dirty="0">
                <a:solidFill>
                  <a:srgbClr val="3AA3D2"/>
                </a:solidFill>
                <a:latin typeface="Futura Std Book" pitchFamily="34" charset="0"/>
              </a:rPr>
              <a:t>FOR LIFE</a:t>
            </a:r>
            <a:endParaRPr lang="en-US" sz="2200" b="0" baseline="30000" dirty="0">
              <a:solidFill>
                <a:srgbClr val="3AA3D2"/>
              </a:solidFill>
              <a:latin typeface="Futura Std Book"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923401"/>
            <a:ext cx="685800" cy="685800"/>
          </a:xfrm>
          <a:prstGeom prst="rect">
            <a:avLst/>
          </a:prstGeom>
        </p:spPr>
      </p:pic>
      <p:sp>
        <p:nvSpPr>
          <p:cNvPr id="14" name="TextBox 13"/>
          <p:cNvSpPr txBox="1"/>
          <p:nvPr/>
        </p:nvSpPr>
        <p:spPr>
          <a:xfrm>
            <a:off x="5036052" y="3685402"/>
            <a:ext cx="1898148" cy="276999"/>
          </a:xfrm>
          <a:prstGeom prst="rect">
            <a:avLst/>
          </a:prstGeom>
          <a:noFill/>
        </p:spPr>
        <p:txBody>
          <a:bodyPr wrap="none" rtlCol="0">
            <a:spAutoFit/>
          </a:bodyPr>
          <a:lstStyle/>
          <a:p>
            <a:r>
              <a:rPr lang="en-US" sz="1200" b="0" dirty="0">
                <a:solidFill>
                  <a:schemeClr val="bg1"/>
                </a:solidFill>
                <a:latin typeface="Myriad Pro" pitchFamily="34" charset="0"/>
              </a:rPr>
              <a:t>University of Nevada, Reno</a:t>
            </a:r>
          </a:p>
        </p:txBody>
      </p:sp>
      <p:sp>
        <p:nvSpPr>
          <p:cNvPr id="9" name="Rectangle 8"/>
          <p:cNvSpPr/>
          <p:nvPr userDrawn="1"/>
        </p:nvSpPr>
        <p:spPr>
          <a:xfrm>
            <a:off x="0" y="5943600"/>
            <a:ext cx="12192000" cy="91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180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8" grpId="0"/>
      <p:bldP spid="12" grpId="0"/>
      <p:bldP spid="1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400">
                <a:latin typeface="Futura Std Book" pitchFamily="34" charset="0"/>
              </a:defRPr>
            </a:lvl1pPr>
            <a:lvl2pPr>
              <a:defRPr sz="2000">
                <a:latin typeface="Futura Std Book" pitchFamily="34" charset="0"/>
              </a:defRPr>
            </a:lvl2pPr>
            <a:lvl3pPr>
              <a:defRPr sz="1800">
                <a:latin typeface="Futura Std Book" pitchFamily="34" charset="0"/>
              </a:defRPr>
            </a:lvl3pPr>
            <a:lvl4pPr>
              <a:defRPr sz="1600">
                <a:latin typeface="Futura Std Book" pitchFamily="34" charset="0"/>
              </a:defRPr>
            </a:lvl4pPr>
            <a:lvl5pPr>
              <a:defRPr sz="1600">
                <a:latin typeface="Futura Std Book"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defRPr sz="2400">
                <a:latin typeface="Futura Std Book" pitchFamily="34" charset="0"/>
              </a:defRPr>
            </a:lvl1pPr>
            <a:lvl2pPr>
              <a:defRPr sz="2000">
                <a:latin typeface="Futura Std Book" pitchFamily="34" charset="0"/>
              </a:defRPr>
            </a:lvl2pPr>
            <a:lvl3pPr>
              <a:defRPr sz="1800">
                <a:latin typeface="Futura Std Book" pitchFamily="34" charset="0"/>
              </a:defRPr>
            </a:lvl3pPr>
            <a:lvl4pPr>
              <a:defRPr sz="1600">
                <a:latin typeface="Futura Std Book" pitchFamily="34" charset="0"/>
              </a:defRPr>
            </a:lvl4pPr>
            <a:lvl5pPr>
              <a:defRPr sz="1600">
                <a:latin typeface="Futura Std Book"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48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200" b="0" cap="small" baseline="0">
                <a:latin typeface="Futura Std Boo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atin typeface="Futura Std Book" pitchFamily="34" charset="0"/>
              </a:defRPr>
            </a:lvl1pPr>
            <a:lvl2pPr>
              <a:defRPr sz="2000">
                <a:latin typeface="Futura Std Book" pitchFamily="34" charset="0"/>
              </a:defRPr>
            </a:lvl2pPr>
            <a:lvl3pPr>
              <a:defRPr sz="1800">
                <a:latin typeface="Futura Std Book" pitchFamily="34" charset="0"/>
              </a:defRPr>
            </a:lvl3pPr>
            <a:lvl4pPr>
              <a:defRPr sz="1600">
                <a:latin typeface="Futura Std Book" pitchFamily="34" charset="0"/>
              </a:defRPr>
            </a:lvl4pPr>
            <a:lvl5pPr>
              <a:defRPr sz="1600">
                <a:latin typeface="Futura Std Book"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200" b="0" cap="small" baseline="0">
                <a:latin typeface="Futura Std Boo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atin typeface="Futura Std Book"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01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4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50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normAutofit/>
          </a:bodyPr>
          <a:lstStyle>
            <a:lvl1pPr algn="l">
              <a:defRPr sz="1800" b="0" baseline="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47284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3CB2820C-CEC4-4420-A1A4-901655B33125}" type="datetimeFigureOut">
              <a:rPr lang="en-US" smtClean="0"/>
              <a:t>12/3/21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16224E3-3A5C-425E-B9F6-99FA0F405054}" type="slidenum">
              <a:rPr lang="en-US" smtClean="0"/>
              <a:t>‹#›</a:t>
            </a:fld>
            <a:endParaRPr lang="en-US"/>
          </a:p>
        </p:txBody>
      </p:sp>
    </p:spTree>
    <p:extLst>
      <p:ext uri="{BB962C8B-B14F-4D97-AF65-F5344CB8AC3E}">
        <p14:creationId xmlns:p14="http://schemas.microsoft.com/office/powerpoint/2010/main" val="347229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E6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74638"/>
            <a:ext cx="11379200" cy="10207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6400" y="1447800"/>
            <a:ext cx="11379200" cy="4678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01600" y="6553200"/>
            <a:ext cx="2311851" cy="261610"/>
          </a:xfrm>
          <a:prstGeom prst="rect">
            <a:avLst/>
          </a:prstGeom>
          <a:noFill/>
        </p:spPr>
        <p:txBody>
          <a:bodyPr wrap="none" rtlCol="0">
            <a:spAutoFit/>
          </a:bodyPr>
          <a:lstStyle/>
          <a:p>
            <a:r>
              <a:rPr lang="en-US" sz="1100" b="0" dirty="0">
                <a:solidFill>
                  <a:schemeClr val="bg1"/>
                </a:solidFill>
                <a:latin typeface="Futura Std Book" pitchFamily="34" charset="0"/>
              </a:rPr>
              <a:t>SUSTAINABLE SCIENCE </a:t>
            </a:r>
            <a:r>
              <a:rPr lang="en-US" sz="1100" b="0" dirty="0">
                <a:solidFill>
                  <a:srgbClr val="3AA3D2"/>
                </a:solidFill>
                <a:latin typeface="Futura Std Book" pitchFamily="34" charset="0"/>
              </a:rPr>
              <a:t>FOR LIFE</a:t>
            </a:r>
            <a:endParaRPr lang="en-US" sz="1100" b="0" baseline="30000" dirty="0">
              <a:solidFill>
                <a:srgbClr val="3AA3D2"/>
              </a:solidFill>
              <a:latin typeface="Futura Std Book" pitchFamily="34" charset="0"/>
            </a:endParaRPr>
          </a:p>
        </p:txBody>
      </p:sp>
      <p:sp>
        <p:nvSpPr>
          <p:cNvPr id="13" name="TextBox 12"/>
          <p:cNvSpPr txBox="1"/>
          <p:nvPr/>
        </p:nvSpPr>
        <p:spPr>
          <a:xfrm>
            <a:off x="5064556" y="6172201"/>
            <a:ext cx="1584088" cy="646331"/>
          </a:xfrm>
          <a:prstGeom prst="rect">
            <a:avLst/>
          </a:prstGeom>
          <a:noFill/>
        </p:spPr>
        <p:txBody>
          <a:bodyPr wrap="none" rtlCol="0">
            <a:spAutoFit/>
          </a:bodyPr>
          <a:lstStyle/>
          <a:p>
            <a:pPr algn="ctr"/>
            <a:r>
              <a:rPr lang="en-US" sz="1200" dirty="0">
                <a:solidFill>
                  <a:srgbClr val="FDB927"/>
                </a:solidFill>
                <a:latin typeface="Futura Std Book" pitchFamily="34" charset="0"/>
              </a:rPr>
              <a:t>— Department</a:t>
            </a:r>
            <a:r>
              <a:rPr lang="en-US" sz="1200" baseline="0" dirty="0">
                <a:solidFill>
                  <a:srgbClr val="FDB927"/>
                </a:solidFill>
                <a:latin typeface="Futura Std Book" pitchFamily="34" charset="0"/>
              </a:rPr>
              <a:t> </a:t>
            </a:r>
            <a:r>
              <a:rPr lang="en-US" sz="1200" i="1" baseline="0" dirty="0">
                <a:solidFill>
                  <a:srgbClr val="FDB927"/>
                </a:solidFill>
                <a:latin typeface="Garamond 3 LT Std" pitchFamily="18" charset="0"/>
              </a:rPr>
              <a:t>of</a:t>
            </a:r>
            <a:r>
              <a:rPr lang="en-US" sz="1200" baseline="0" dirty="0">
                <a:solidFill>
                  <a:srgbClr val="FDB927"/>
                </a:solidFill>
                <a:latin typeface="Futura Std Book" pitchFamily="34" charset="0"/>
              </a:rPr>
              <a:t> —</a:t>
            </a:r>
          </a:p>
          <a:p>
            <a:pPr algn="ctr"/>
            <a:r>
              <a:rPr lang="en-US" sz="1200" baseline="0" dirty="0">
                <a:solidFill>
                  <a:srgbClr val="FDB927"/>
                </a:solidFill>
                <a:latin typeface="Futura Std Book" pitchFamily="34" charset="0"/>
              </a:rPr>
              <a:t>Agriculture, Nutrition</a:t>
            </a:r>
          </a:p>
          <a:p>
            <a:pPr algn="ctr"/>
            <a:r>
              <a:rPr lang="en-US" sz="1200" baseline="0" dirty="0">
                <a:solidFill>
                  <a:srgbClr val="FDB927"/>
                </a:solidFill>
                <a:latin typeface="Futura Std Book" pitchFamily="34" charset="0"/>
              </a:rPr>
              <a:t>&amp; Veterinary Science</a:t>
            </a:r>
            <a:endParaRPr lang="en-US" sz="1200" dirty="0">
              <a:solidFill>
                <a:srgbClr val="FDB927"/>
              </a:solidFill>
              <a:latin typeface="Futura Std Book" pitchFamily="34" charset="0"/>
            </a:endParaRPr>
          </a:p>
        </p:txBody>
      </p:sp>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22412" y="6172200"/>
            <a:ext cx="457200" cy="457200"/>
          </a:xfrm>
          <a:prstGeom prst="rect">
            <a:avLst/>
          </a:prstGeom>
        </p:spPr>
      </p:pic>
      <p:sp>
        <p:nvSpPr>
          <p:cNvPr id="9" name="TextBox 8"/>
          <p:cNvSpPr txBox="1"/>
          <p:nvPr userDrawn="1"/>
        </p:nvSpPr>
        <p:spPr>
          <a:xfrm>
            <a:off x="9974382" y="6596390"/>
            <a:ext cx="1760418" cy="261610"/>
          </a:xfrm>
          <a:prstGeom prst="rect">
            <a:avLst/>
          </a:prstGeom>
          <a:noFill/>
        </p:spPr>
        <p:txBody>
          <a:bodyPr wrap="none" rtlCol="0">
            <a:spAutoFit/>
          </a:bodyPr>
          <a:lstStyle/>
          <a:p>
            <a:r>
              <a:rPr lang="en-US" sz="1100" b="0" dirty="0">
                <a:solidFill>
                  <a:schemeClr val="bg1"/>
                </a:solidFill>
                <a:latin typeface="Myriad Pro" pitchFamily="34" charset="0"/>
              </a:rPr>
              <a:t>University of Nevada, Reno</a:t>
            </a:r>
          </a:p>
        </p:txBody>
      </p:sp>
    </p:spTree>
    <p:extLst>
      <p:ext uri="{BB962C8B-B14F-4D97-AF65-F5344CB8AC3E}">
        <p14:creationId xmlns:p14="http://schemas.microsoft.com/office/powerpoint/2010/main" val="3414308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600" kern="1200" cap="small" baseline="0">
          <a:solidFill>
            <a:srgbClr val="FDB927"/>
          </a:solidFill>
          <a:latin typeface="Futura Std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bg1"/>
          </a:solidFill>
          <a:latin typeface="Futura Std Book" pitchFamily="34" charset="0"/>
          <a:ea typeface="+mn-ea"/>
          <a:cs typeface="+mn-cs"/>
        </a:defRPr>
      </a:lvl1pPr>
      <a:lvl2pPr marL="742950" indent="-285750" algn="l" defTabSz="914400" rtl="0" eaLnBrk="1" latinLnBrk="0" hangingPunct="1">
        <a:spcBef>
          <a:spcPct val="20000"/>
        </a:spcBef>
        <a:buFont typeface="Wingdings" pitchFamily="2" charset="2"/>
        <a:buChar char="§"/>
        <a:defRPr sz="2400" kern="1200">
          <a:solidFill>
            <a:schemeClr val="bg1"/>
          </a:solidFill>
          <a:latin typeface="Futura Std Book"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Futura Std Book" pitchFamily="34" charset="0"/>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bg1"/>
          </a:solidFill>
          <a:latin typeface="Futura Std Book"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Futura Std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787775"/>
            <a:ext cx="11582400" cy="1470025"/>
          </a:xfrm>
        </p:spPr>
        <p:txBody>
          <a:bodyPr>
            <a:noAutofit/>
          </a:bodyPr>
          <a:lstStyle/>
          <a:p>
            <a:r>
              <a:rPr lang="en-US" sz="2800" b="1" dirty="0" err="1"/>
              <a:t>LiDaR</a:t>
            </a:r>
            <a:r>
              <a:rPr lang="en-US" sz="2800" b="1" dirty="0"/>
              <a:t> Predictive Linear Models for Livestock Production</a:t>
            </a:r>
            <a:endParaRPr lang="en-US" sz="2800" dirty="0"/>
          </a:p>
        </p:txBody>
      </p:sp>
      <p:sp>
        <p:nvSpPr>
          <p:cNvPr id="3" name="Subtitle 2"/>
          <p:cNvSpPr>
            <a:spLocks noGrp="1"/>
          </p:cNvSpPr>
          <p:nvPr>
            <p:ph type="subTitle" idx="1"/>
          </p:nvPr>
        </p:nvSpPr>
        <p:spPr>
          <a:xfrm>
            <a:off x="8283359" y="5105402"/>
            <a:ext cx="3911600" cy="1568128"/>
          </a:xfrm>
        </p:spPr>
        <p:txBody>
          <a:bodyPr>
            <a:normAutofit fontScale="85000" lnSpcReduction="20000"/>
          </a:bodyPr>
          <a:lstStyle/>
          <a:p>
            <a:r>
              <a:rPr lang="en-US" dirty="0"/>
              <a:t>Arturo Macias Franco</a:t>
            </a:r>
          </a:p>
          <a:p>
            <a:r>
              <a:rPr lang="en-US" dirty="0"/>
              <a:t>BIOL792</a:t>
            </a:r>
          </a:p>
          <a:p>
            <a:r>
              <a:rPr lang="en-US" dirty="0"/>
              <a:t>Dr. Thomas </a:t>
            </a:r>
            <a:r>
              <a:rPr lang="en-US" dirty="0" err="1"/>
              <a:t>Parchman</a:t>
            </a:r>
            <a:endParaRPr lang="en-US" dirty="0"/>
          </a:p>
          <a:p>
            <a:r>
              <a:rPr lang="en-US" dirty="0"/>
              <a:t>12, 2021</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312" y="5114929"/>
            <a:ext cx="2736045" cy="1568128"/>
          </a:xfrm>
          <a:prstGeom prst="rect">
            <a:avLst/>
          </a:prstGeom>
        </p:spPr>
      </p:pic>
    </p:spTree>
    <p:extLst>
      <p:ext uri="{BB962C8B-B14F-4D97-AF65-F5344CB8AC3E}">
        <p14:creationId xmlns:p14="http://schemas.microsoft.com/office/powerpoint/2010/main" val="1859444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5851205"/>
            <a:ext cx="1756640" cy="1006795"/>
          </a:xfrm>
          <a:prstGeom prst="rect">
            <a:avLst/>
          </a:prstGeom>
        </p:spPr>
      </p:pic>
      <p:sp>
        <p:nvSpPr>
          <p:cNvPr id="6" name="Content Placeholder 5">
            <a:extLst>
              <a:ext uri="{FF2B5EF4-FFF2-40B4-BE49-F238E27FC236}">
                <a16:creationId xmlns:a16="http://schemas.microsoft.com/office/drawing/2014/main" id="{BF3F57C1-5322-44E5-BD39-6191B45C9DA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5C4673E-5B6F-4CE5-B62C-AEAE2AB5F7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5400"/>
            <a:ext cx="7859280" cy="6883400"/>
          </a:xfrm>
          <a:prstGeom prst="rect">
            <a:avLst/>
          </a:prstGeom>
          <a:noFill/>
          <a:ln>
            <a:noFill/>
          </a:ln>
        </p:spPr>
      </p:pic>
    </p:spTree>
    <p:extLst>
      <p:ext uri="{BB962C8B-B14F-4D97-AF65-F5344CB8AC3E}">
        <p14:creationId xmlns:p14="http://schemas.microsoft.com/office/powerpoint/2010/main" val="156543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800" y="0"/>
            <a:ext cx="2108200" cy="1020762"/>
          </a:xfrm>
        </p:spPr>
        <p:txBody>
          <a:bodyPr>
            <a:normAutofit fontScale="90000"/>
          </a:bodyPr>
          <a:lstStyle/>
          <a:p>
            <a:r>
              <a:rPr lang="en-US" dirty="0"/>
              <a:t>Show me something</a:t>
            </a:r>
          </a:p>
        </p:txBody>
      </p:sp>
      <p:graphicFrame>
        <p:nvGraphicFramePr>
          <p:cNvPr id="4" name="Content Placeholder 3">
            <a:extLst>
              <a:ext uri="{FF2B5EF4-FFF2-40B4-BE49-F238E27FC236}">
                <a16:creationId xmlns:a16="http://schemas.microsoft.com/office/drawing/2014/main" id="{3458C115-7A80-4CF3-A0DE-92B6ABE9EA85}"/>
              </a:ext>
            </a:extLst>
          </p:cNvPr>
          <p:cNvGraphicFramePr>
            <a:graphicFrameLocks noGrp="1"/>
          </p:cNvGraphicFramePr>
          <p:nvPr>
            <p:ph idx="1"/>
          </p:nvPr>
        </p:nvGraphicFramePr>
        <p:xfrm>
          <a:off x="76201" y="152400"/>
          <a:ext cx="9982199" cy="6250606"/>
        </p:xfrm>
        <a:graphic>
          <a:graphicData uri="http://schemas.openxmlformats.org/drawingml/2006/table">
            <a:tbl>
              <a:tblPr firstRow="1" firstCol="1" bandRow="1">
                <a:tableStyleId>{5C22544A-7EE6-4342-B048-85BDC9FD1C3A}</a:tableStyleId>
              </a:tblPr>
              <a:tblGrid>
                <a:gridCol w="1373238">
                  <a:extLst>
                    <a:ext uri="{9D8B030D-6E8A-4147-A177-3AD203B41FA5}">
                      <a16:colId xmlns:a16="http://schemas.microsoft.com/office/drawing/2014/main" val="1046664857"/>
                    </a:ext>
                  </a:extLst>
                </a:gridCol>
                <a:gridCol w="1138709">
                  <a:extLst>
                    <a:ext uri="{9D8B030D-6E8A-4147-A177-3AD203B41FA5}">
                      <a16:colId xmlns:a16="http://schemas.microsoft.com/office/drawing/2014/main" val="210549116"/>
                    </a:ext>
                  </a:extLst>
                </a:gridCol>
                <a:gridCol w="3075301">
                  <a:extLst>
                    <a:ext uri="{9D8B030D-6E8A-4147-A177-3AD203B41FA5}">
                      <a16:colId xmlns:a16="http://schemas.microsoft.com/office/drawing/2014/main" val="1414625356"/>
                    </a:ext>
                  </a:extLst>
                </a:gridCol>
                <a:gridCol w="450546">
                  <a:extLst>
                    <a:ext uri="{9D8B030D-6E8A-4147-A177-3AD203B41FA5}">
                      <a16:colId xmlns:a16="http://schemas.microsoft.com/office/drawing/2014/main" val="3990202945"/>
                    </a:ext>
                  </a:extLst>
                </a:gridCol>
                <a:gridCol w="742681">
                  <a:extLst>
                    <a:ext uri="{9D8B030D-6E8A-4147-A177-3AD203B41FA5}">
                      <a16:colId xmlns:a16="http://schemas.microsoft.com/office/drawing/2014/main" val="1453311270"/>
                    </a:ext>
                  </a:extLst>
                </a:gridCol>
                <a:gridCol w="853773">
                  <a:extLst>
                    <a:ext uri="{9D8B030D-6E8A-4147-A177-3AD203B41FA5}">
                      <a16:colId xmlns:a16="http://schemas.microsoft.com/office/drawing/2014/main" val="5836673"/>
                    </a:ext>
                  </a:extLst>
                </a:gridCol>
                <a:gridCol w="823952">
                  <a:extLst>
                    <a:ext uri="{9D8B030D-6E8A-4147-A177-3AD203B41FA5}">
                      <a16:colId xmlns:a16="http://schemas.microsoft.com/office/drawing/2014/main" val="3214998399"/>
                    </a:ext>
                  </a:extLst>
                </a:gridCol>
                <a:gridCol w="656853">
                  <a:extLst>
                    <a:ext uri="{9D8B030D-6E8A-4147-A177-3AD203B41FA5}">
                      <a16:colId xmlns:a16="http://schemas.microsoft.com/office/drawing/2014/main" val="2199723757"/>
                    </a:ext>
                  </a:extLst>
                </a:gridCol>
                <a:gridCol w="867146">
                  <a:extLst>
                    <a:ext uri="{9D8B030D-6E8A-4147-A177-3AD203B41FA5}">
                      <a16:colId xmlns:a16="http://schemas.microsoft.com/office/drawing/2014/main" val="94092076"/>
                    </a:ext>
                  </a:extLst>
                </a:gridCol>
              </a:tblGrid>
              <a:tr h="867763">
                <a:tc gridSpan="9">
                  <a:txBody>
                    <a:bodyPr/>
                    <a:lstStyle/>
                    <a:p>
                      <a:pPr marL="0" marR="0">
                        <a:lnSpc>
                          <a:spcPct val="107000"/>
                        </a:lnSpc>
                        <a:spcBef>
                          <a:spcPts val="0"/>
                        </a:spcBef>
                        <a:spcAft>
                          <a:spcPts val="0"/>
                        </a:spcAft>
                      </a:pPr>
                      <a:r>
                        <a:rPr lang="en-US" sz="1600" dirty="0">
                          <a:effectLst/>
                        </a:rPr>
                        <a:t>Table 1. </a:t>
                      </a:r>
                      <a:r>
                        <a:rPr lang="en-US" sz="1600" b="0" dirty="0">
                          <a:effectLst/>
                        </a:rPr>
                        <a:t>Evaluation and assessment of currently published predictive equations for carcass and empty body physical fat measures compared to newly generated predictive equations with the MANU framework</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19296072"/>
                  </a:ext>
                </a:extLst>
              </a:tr>
              <a:tr h="275237">
                <a:tc>
                  <a:txBody>
                    <a:bodyPr/>
                    <a:lstStyle/>
                    <a:p>
                      <a:pPr marL="0" marR="0">
                        <a:lnSpc>
                          <a:spcPct val="107000"/>
                        </a:lnSpc>
                        <a:spcBef>
                          <a:spcPts val="0"/>
                        </a:spcBef>
                        <a:spcAft>
                          <a:spcPts val="0"/>
                        </a:spcAft>
                      </a:pPr>
                      <a:r>
                        <a:rPr lang="en-US" sz="1600" dirty="0">
                          <a:effectLst/>
                        </a:rPr>
                        <a:t>No. </a:t>
                      </a:r>
                      <a:r>
                        <a:rPr lang="en-US" sz="1600" baseline="30000" dirty="0">
                          <a:effectLst/>
                        </a:rPr>
                        <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dirty="0" err="1">
                          <a:effectLst/>
                        </a:rPr>
                        <a:t>Method</a:t>
                      </a:r>
                      <a:r>
                        <a:rPr lang="en-US" sz="1600" baseline="30000" dirty="0" err="1">
                          <a:effectLst/>
                        </a:rPr>
                        <a:t>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gridSpan="2">
                  <a:txBody>
                    <a:bodyPr/>
                    <a:lstStyle/>
                    <a:p>
                      <a:pPr marL="0" marR="0">
                        <a:lnSpc>
                          <a:spcPct val="107000"/>
                        </a:lnSpc>
                        <a:spcBef>
                          <a:spcPts val="0"/>
                        </a:spcBef>
                        <a:spcAft>
                          <a:spcPts val="0"/>
                        </a:spcAft>
                      </a:pPr>
                      <a:r>
                        <a:rPr lang="en-US" sz="1600" dirty="0" err="1">
                          <a:effectLst/>
                        </a:rPr>
                        <a:t>Equations</a:t>
                      </a:r>
                      <a:r>
                        <a:rPr lang="en-US" sz="1600" baseline="30000" dirty="0" err="1">
                          <a:effectLst/>
                        </a:rPr>
                        <a:t>c</a:t>
                      </a:r>
                      <a:r>
                        <a:rPr lang="en-US" sz="16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a:effectLst/>
                        </a:rPr>
                        <a:t>R</a:t>
                      </a:r>
                      <a:r>
                        <a:rPr lang="en-US" sz="1600" baseline="30000">
                          <a:effectLst/>
                        </a:rPr>
                        <a:t>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a:effectLst/>
                        </a:rPr>
                        <a:t>RMSE</a:t>
                      </a:r>
                      <a:r>
                        <a:rPr lang="en-US" sz="1600" baseline="30000">
                          <a:effectLst/>
                        </a:rPr>
                        <a:t>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a:effectLst/>
                        </a:rPr>
                        <a:t>MAE</a:t>
                      </a:r>
                      <a:r>
                        <a:rPr lang="en-US" sz="1600" baseline="30000">
                          <a:effectLst/>
                        </a:rPr>
                        <a:t>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a:effectLst/>
                        </a:rPr>
                        <a:t>CCC</a:t>
                      </a:r>
                      <a:r>
                        <a:rPr lang="en-US" sz="1600" baseline="30000">
                          <a:effectLst/>
                        </a:rPr>
                        <a:t>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a:txBody>
                    <a:bodyPr/>
                    <a:lstStyle/>
                    <a:p>
                      <a:pPr marL="0" marR="0">
                        <a:lnSpc>
                          <a:spcPct val="107000"/>
                        </a:lnSpc>
                        <a:spcBef>
                          <a:spcPts val="0"/>
                        </a:spcBef>
                        <a:spcAft>
                          <a:spcPts val="0"/>
                        </a:spcAft>
                      </a:pPr>
                      <a:r>
                        <a:rPr lang="en-US" sz="1600">
                          <a:effectLst/>
                        </a:rPr>
                        <a:t>Cb</a:t>
                      </a:r>
                      <a:r>
                        <a:rPr lang="en-US" sz="1600" baseline="30000">
                          <a:effectLst/>
                        </a:rPr>
                        <a: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extLst>
                  <a:ext uri="{0D108BD9-81ED-4DB2-BD59-A6C34878D82A}">
                    <a16:rowId xmlns:a16="http://schemas.microsoft.com/office/drawing/2014/main" val="13065671"/>
                  </a:ext>
                </a:extLst>
              </a:tr>
              <a:tr h="280536">
                <a:tc gridSpan="3">
                  <a:txBody>
                    <a:bodyPr/>
                    <a:lstStyle/>
                    <a:p>
                      <a:pPr marL="0" marR="0" algn="ctr">
                        <a:lnSpc>
                          <a:spcPct val="107000"/>
                        </a:lnSpc>
                        <a:spcBef>
                          <a:spcPts val="0"/>
                        </a:spcBef>
                        <a:spcAft>
                          <a:spcPts val="0"/>
                        </a:spcAft>
                      </a:pPr>
                      <a:r>
                        <a:rPr lang="en-US" sz="1600" dirty="0">
                          <a:effectLst/>
                        </a:rPr>
                        <a:t>Carcass physical fat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hMerge="1">
                  <a:txBody>
                    <a:bodyPr/>
                    <a:lstStyle/>
                    <a:p>
                      <a:endParaRPr lang="en-US"/>
                    </a:p>
                  </a:txBody>
                  <a:tcPr/>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tc>
                  <a:txBody>
                    <a:bodyPr/>
                    <a:lstStyle/>
                    <a:p>
                      <a:endParaRPr lang="en-US" dirty="0"/>
                    </a:p>
                  </a:txBody>
                  <a:tcPr marL="48779" marR="48779"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extLst>
                  <a:ext uri="{0D108BD9-81ED-4DB2-BD59-A6C34878D82A}">
                    <a16:rowId xmlns:a16="http://schemas.microsoft.com/office/drawing/2014/main" val="1765411344"/>
                  </a:ext>
                </a:extLst>
              </a:tr>
              <a:tr h="574150">
                <a:tc>
                  <a:txBody>
                    <a:bodyPr/>
                    <a:lstStyle/>
                    <a:p>
                      <a:pPr marL="0" marR="0">
                        <a:lnSpc>
                          <a:spcPct val="107000"/>
                        </a:lnSpc>
                        <a:spcBef>
                          <a:spcPts val="0"/>
                        </a:spcBef>
                        <a:spcAft>
                          <a:spcPts val="0"/>
                        </a:spcAft>
                      </a:pPr>
                      <a:r>
                        <a:rPr lang="en-US" sz="1400" dirty="0">
                          <a:effectLst/>
                        </a:rPr>
                        <a:t>Reparametrized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nSpc>
                          <a:spcPct val="107000"/>
                        </a:lnSpc>
                        <a:spcBef>
                          <a:spcPts val="0"/>
                        </a:spcBef>
                        <a:spcAft>
                          <a:spcPts val="0"/>
                        </a:spcAft>
                      </a:pPr>
                      <a:r>
                        <a:rPr lang="en-US" sz="1600" dirty="0">
                          <a:effectLst/>
                        </a:rPr>
                        <a:t> </a:t>
                      </a:r>
                      <a:r>
                        <a:rPr lang="en-US" sz="1400" dirty="0">
                          <a:effectLst/>
                        </a:rPr>
                        <a:t>BID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gridSpan="2">
                  <a:txBody>
                    <a:bodyPr/>
                    <a:lstStyle/>
                    <a:p>
                      <a:pPr marL="0" marR="0">
                        <a:lnSpc>
                          <a:spcPct val="107000"/>
                        </a:lnSpc>
                        <a:spcBef>
                          <a:spcPts val="0"/>
                        </a:spcBef>
                        <a:spcAft>
                          <a:spcPts val="0"/>
                        </a:spcAft>
                      </a:pPr>
                      <a:r>
                        <a:rPr lang="en-US" sz="1600" dirty="0">
                          <a:effectLst/>
                        </a:rPr>
                        <a:t>= -31.522 (4.387) + 0.173 (0.010) * SBW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a:txBody>
                    <a:bodyPr/>
                    <a:lstStyle/>
                    <a:p>
                      <a:pPr marL="0" marR="0" algn="r">
                        <a:lnSpc>
                          <a:spcPct val="107000"/>
                        </a:lnSpc>
                        <a:spcBef>
                          <a:spcPts val="0"/>
                        </a:spcBef>
                        <a:spcAft>
                          <a:spcPts val="0"/>
                        </a:spcAft>
                      </a:pPr>
                      <a:r>
                        <a:rPr lang="en-US" sz="1600" dirty="0">
                          <a:effectLst/>
                        </a:rPr>
                        <a:t>0.825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11.223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a:effectLst/>
                        </a:rPr>
                        <a:t>8.979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a:effectLst/>
                        </a:rPr>
                        <a:t>0.838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a:effectLst/>
                        </a:rPr>
                        <a:t>0.923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extLst>
                  <a:ext uri="{0D108BD9-81ED-4DB2-BD59-A6C34878D82A}">
                    <a16:rowId xmlns:a16="http://schemas.microsoft.com/office/drawing/2014/main" val="2556811757"/>
                  </a:ext>
                </a:extLst>
              </a:tr>
              <a:tr h="1161375">
                <a:tc>
                  <a:txBody>
                    <a:bodyPr/>
                    <a:lstStyle/>
                    <a:p>
                      <a:pPr marL="0" marR="0" algn="ctr">
                        <a:lnSpc>
                          <a:spcPct val="107000"/>
                        </a:lnSpc>
                        <a:spcBef>
                          <a:spcPts val="0"/>
                        </a:spcBef>
                        <a:spcAft>
                          <a:spcPts val="0"/>
                        </a:spcAft>
                      </a:pPr>
                      <a:r>
                        <a:rPr lang="en-US" sz="1600" dirty="0">
                          <a:effectLst/>
                        </a:rPr>
                        <a:t>MANU</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nSpc>
                          <a:spcPct val="107000"/>
                        </a:lnSpc>
                        <a:spcBef>
                          <a:spcPts val="0"/>
                        </a:spcBef>
                        <a:spcAft>
                          <a:spcPts val="0"/>
                        </a:spcAft>
                      </a:pPr>
                      <a:r>
                        <a:rPr lang="en-US" sz="1600" dirty="0">
                          <a:effectLst/>
                        </a:rPr>
                        <a:t>LASSO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gridSpan="2">
                  <a:txBody>
                    <a:bodyPr/>
                    <a:lstStyle/>
                    <a:p>
                      <a:pPr marL="0" marR="0">
                        <a:lnSpc>
                          <a:spcPct val="107000"/>
                        </a:lnSpc>
                        <a:spcBef>
                          <a:spcPts val="0"/>
                        </a:spcBef>
                        <a:spcAft>
                          <a:spcPts val="0"/>
                        </a:spcAft>
                      </a:pPr>
                      <a:r>
                        <a:rPr lang="en-US" sz="1600" dirty="0">
                          <a:effectLst/>
                        </a:rPr>
                        <a:t>= -95.719 + 0.076* (SBW) + 1.265 * (HBW) + 0.147 * (PBW) + 0.024 * (PGL) + 0.592* (</a:t>
                      </a:r>
                      <a:r>
                        <a:rPr lang="en-US" sz="1600" dirty="0" err="1">
                          <a:effectLst/>
                        </a:rPr>
                        <a:t>RiDe</a:t>
                      </a:r>
                      <a:r>
                        <a:rPr lang="en-US" sz="1600" dirty="0">
                          <a:effectLst/>
                        </a:rPr>
                        <a:t>)-0.503* (Sc) + 0.273 * (DIAG)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a:txBody>
                    <a:bodyPr/>
                    <a:lstStyle/>
                    <a:p>
                      <a:pPr marL="0" marR="0" algn="r">
                        <a:lnSpc>
                          <a:spcPct val="107000"/>
                        </a:lnSpc>
                        <a:spcBef>
                          <a:spcPts val="0"/>
                        </a:spcBef>
                        <a:spcAft>
                          <a:spcPts val="0"/>
                        </a:spcAft>
                      </a:pPr>
                      <a:r>
                        <a:rPr lang="en-US" sz="1600" dirty="0">
                          <a:effectLst/>
                        </a:rPr>
                        <a:t>0.838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7.366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6.151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0.902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0.985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extLst>
                  <a:ext uri="{0D108BD9-81ED-4DB2-BD59-A6C34878D82A}">
                    <a16:rowId xmlns:a16="http://schemas.microsoft.com/office/drawing/2014/main" val="1441073634"/>
                  </a:ext>
                </a:extLst>
              </a:tr>
              <a:tr h="280536">
                <a:tc gridSpan="3">
                  <a:txBody>
                    <a:bodyPr/>
                    <a:lstStyle/>
                    <a:p>
                      <a:pPr marL="0" marR="0" algn="ctr">
                        <a:lnSpc>
                          <a:spcPct val="107000"/>
                        </a:lnSpc>
                        <a:spcBef>
                          <a:spcPts val="0"/>
                        </a:spcBef>
                        <a:spcAft>
                          <a:spcPts val="0"/>
                        </a:spcAft>
                      </a:pPr>
                      <a:r>
                        <a:rPr lang="en-US" sz="1600" dirty="0">
                          <a:effectLst/>
                        </a:rPr>
                        <a:t>Empty body physical fat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hMerge="1">
                  <a:txBody>
                    <a:bodyPr/>
                    <a:lstStyle/>
                    <a:p>
                      <a:endParaRPr lang="en-US"/>
                    </a:p>
                  </a:txBody>
                  <a:tcPr/>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ctr"/>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ctr"/>
                </a:tc>
                <a:tc>
                  <a:txBody>
                    <a:bodyPr/>
                    <a:lstStyle/>
                    <a:p>
                      <a:endParaRPr lang="en-US" dirty="0"/>
                    </a:p>
                  </a:txBody>
                  <a:tcPr marL="48779" marR="48779" marT="0" marB="0" anchor="ctr"/>
                </a:tc>
                <a:tc>
                  <a:txBody>
                    <a:bodyPr/>
                    <a:lstStyle/>
                    <a:p>
                      <a:endParaRPr lang="en-US" sz="1400">
                        <a:effectLst/>
                        <a:latin typeface="Calibri" panose="020F0502020204030204" pitchFamily="34" charset="0"/>
                        <a:cs typeface="Times New Roman" panose="02020603050405020304" pitchFamily="18" charset="0"/>
                      </a:endParaRPr>
                    </a:p>
                  </a:txBody>
                  <a:tcPr marL="48779" marR="48779" marT="0" marB="0" anchor="ctr"/>
                </a:tc>
                <a:tc>
                  <a:txBody>
                    <a:bodyPr/>
                    <a:lstStyle/>
                    <a:p>
                      <a:endParaRPr lang="en-US" sz="1400" dirty="0">
                        <a:effectLst/>
                        <a:latin typeface="Calibri" panose="020F0502020204030204" pitchFamily="34" charset="0"/>
                        <a:cs typeface="Times New Roman" panose="02020603050405020304" pitchFamily="18" charset="0"/>
                      </a:endParaRPr>
                    </a:p>
                  </a:txBody>
                  <a:tcPr marL="48779" marR="48779" marT="0" marB="0" anchor="ctr"/>
                </a:tc>
                <a:extLst>
                  <a:ext uri="{0D108BD9-81ED-4DB2-BD59-A6C34878D82A}">
                    <a16:rowId xmlns:a16="http://schemas.microsoft.com/office/drawing/2014/main" val="1264315575"/>
                  </a:ext>
                </a:extLst>
              </a:tr>
              <a:tr h="609162">
                <a:tc>
                  <a:txBody>
                    <a:bodyPr/>
                    <a:lstStyle/>
                    <a:p>
                      <a:pPr marL="0" marR="0">
                        <a:lnSpc>
                          <a:spcPct val="107000"/>
                        </a:lnSpc>
                        <a:spcBef>
                          <a:spcPts val="0"/>
                        </a:spcBef>
                        <a:spcAft>
                          <a:spcPts val="0"/>
                        </a:spcAft>
                      </a:pPr>
                      <a:r>
                        <a:rPr lang="en-US" sz="1400" dirty="0">
                          <a:effectLst/>
                        </a:rPr>
                        <a:t>Reparametrized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nSpc>
                          <a:spcPct val="107000"/>
                        </a:lnSpc>
                        <a:spcBef>
                          <a:spcPts val="0"/>
                        </a:spcBef>
                        <a:spcAft>
                          <a:spcPts val="0"/>
                        </a:spcAft>
                      </a:pPr>
                      <a:r>
                        <a:rPr lang="en-US" sz="1600" dirty="0">
                          <a:effectLst/>
                        </a:rPr>
                        <a:t>BID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gridSpan="2">
                  <a:txBody>
                    <a:bodyPr/>
                    <a:lstStyle/>
                    <a:p>
                      <a:pPr marL="0" marR="0">
                        <a:lnSpc>
                          <a:spcPct val="107000"/>
                        </a:lnSpc>
                        <a:spcBef>
                          <a:spcPts val="0"/>
                        </a:spcBef>
                        <a:spcAft>
                          <a:spcPts val="0"/>
                        </a:spcAft>
                      </a:pPr>
                      <a:r>
                        <a:rPr lang="en-US" sz="1600" dirty="0">
                          <a:effectLst/>
                        </a:rPr>
                        <a:t>= -190.333 (17.219) + 2.661 (0.770) * HBW + 1.982 (0.478) * </a:t>
                      </a:r>
                      <a:r>
                        <a:rPr lang="en-US" sz="1600" dirty="0" err="1">
                          <a:effectLst/>
                        </a:rPr>
                        <a:t>RiDe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a:txBody>
                    <a:bodyPr/>
                    <a:lstStyle/>
                    <a:p>
                      <a:pPr marL="0" marR="0" algn="r">
                        <a:lnSpc>
                          <a:spcPct val="107000"/>
                        </a:lnSpc>
                        <a:spcBef>
                          <a:spcPts val="0"/>
                        </a:spcBef>
                        <a:spcAft>
                          <a:spcPts val="0"/>
                        </a:spcAft>
                      </a:pPr>
                      <a:r>
                        <a:rPr lang="en-US" sz="1600">
                          <a:effectLst/>
                        </a:rPr>
                        <a:t>0.861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a:effectLst/>
                        </a:rPr>
                        <a:t>28.043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24.287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a:effectLst/>
                        </a:rPr>
                        <a:t>0.672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0.724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extLst>
                  <a:ext uri="{0D108BD9-81ED-4DB2-BD59-A6C34878D82A}">
                    <a16:rowId xmlns:a16="http://schemas.microsoft.com/office/drawing/2014/main" val="2794123426"/>
                  </a:ext>
                </a:extLst>
              </a:tr>
              <a:tr h="1161375">
                <a:tc>
                  <a:txBody>
                    <a:bodyPr/>
                    <a:lstStyle/>
                    <a:p>
                      <a:pPr marL="0" marR="0" algn="ctr">
                        <a:lnSpc>
                          <a:spcPct val="107000"/>
                        </a:lnSpc>
                        <a:spcBef>
                          <a:spcPts val="0"/>
                        </a:spcBef>
                        <a:spcAft>
                          <a:spcPts val="0"/>
                        </a:spcAft>
                      </a:pPr>
                      <a:r>
                        <a:rPr lang="en-US" sz="1600" dirty="0">
                          <a:effectLst/>
                        </a:rPr>
                        <a:t>MANU</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nSpc>
                          <a:spcPct val="107000"/>
                        </a:lnSpc>
                        <a:spcBef>
                          <a:spcPts val="0"/>
                        </a:spcBef>
                        <a:spcAft>
                          <a:spcPts val="0"/>
                        </a:spcAft>
                      </a:pPr>
                      <a:r>
                        <a:rPr lang="en-US" sz="1600" dirty="0">
                          <a:effectLst/>
                        </a:rPr>
                        <a:t>NET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gridSpan="2">
                  <a:txBody>
                    <a:bodyPr/>
                    <a:lstStyle/>
                    <a:p>
                      <a:pPr marL="0" marR="0">
                        <a:lnSpc>
                          <a:spcPct val="107000"/>
                        </a:lnSpc>
                        <a:spcBef>
                          <a:spcPts val="0"/>
                        </a:spcBef>
                        <a:spcAft>
                          <a:spcPts val="0"/>
                        </a:spcAft>
                      </a:pPr>
                      <a:r>
                        <a:rPr lang="en-US" sz="1600" dirty="0">
                          <a:effectLst/>
                        </a:rPr>
                        <a:t>= -140.975 + 0.217 * (SBW) + 1.953 * (HBW) + 0.220 * (</a:t>
                      </a:r>
                      <a:r>
                        <a:rPr lang="en-US" sz="1600" dirty="0" err="1">
                          <a:effectLst/>
                        </a:rPr>
                        <a:t>RuHe</a:t>
                      </a:r>
                      <a:r>
                        <a:rPr lang="en-US" sz="1600" dirty="0">
                          <a:effectLst/>
                        </a:rPr>
                        <a:t>) + 0.267 * (PGL) - 0.714 * (Sc) + 0.300 * (DIAG) + 0.106 * (</a:t>
                      </a:r>
                      <a:r>
                        <a:rPr lang="en-US" sz="1600" dirty="0" err="1">
                          <a:effectLst/>
                        </a:rPr>
                        <a:t>AbWi</a:t>
                      </a: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a:txBody>
                    <a:bodyPr/>
                    <a:lstStyle/>
                    <a:p>
                      <a:pPr marL="0" marR="0" algn="r">
                        <a:lnSpc>
                          <a:spcPct val="107000"/>
                        </a:lnSpc>
                        <a:spcBef>
                          <a:spcPts val="0"/>
                        </a:spcBef>
                        <a:spcAft>
                          <a:spcPts val="0"/>
                        </a:spcAft>
                      </a:pPr>
                      <a:r>
                        <a:rPr lang="en-US" sz="1600" dirty="0">
                          <a:effectLst/>
                        </a:rPr>
                        <a:t>0.859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11.020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9.953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0.924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tc>
                  <a:txBody>
                    <a:bodyPr/>
                    <a:lstStyle/>
                    <a:p>
                      <a:pPr marL="0" marR="0" algn="r">
                        <a:lnSpc>
                          <a:spcPct val="107000"/>
                        </a:lnSpc>
                        <a:spcBef>
                          <a:spcPts val="0"/>
                        </a:spcBef>
                        <a:spcAft>
                          <a:spcPts val="0"/>
                        </a:spcAft>
                      </a:pPr>
                      <a:r>
                        <a:rPr lang="en-US" sz="1600" dirty="0">
                          <a:effectLst/>
                        </a:rPr>
                        <a:t>0.997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ctr"/>
                </a:tc>
                <a:extLst>
                  <a:ext uri="{0D108BD9-81ED-4DB2-BD59-A6C34878D82A}">
                    <a16:rowId xmlns:a16="http://schemas.microsoft.com/office/drawing/2014/main" val="2271700322"/>
                  </a:ext>
                </a:extLst>
              </a:tr>
              <a:tr h="1040472">
                <a:tc gridSpan="9">
                  <a:txBody>
                    <a:bodyPr/>
                    <a:lstStyle/>
                    <a:p>
                      <a:pPr marL="0" marR="0">
                        <a:lnSpc>
                          <a:spcPct val="107000"/>
                        </a:lnSpc>
                        <a:spcBef>
                          <a:spcPts val="0"/>
                        </a:spcBef>
                        <a:spcAft>
                          <a:spcPts val="0"/>
                        </a:spcAft>
                      </a:pPr>
                      <a:r>
                        <a:rPr lang="en-US" sz="800" baseline="30000" dirty="0">
                          <a:effectLst/>
                        </a:rPr>
                        <a:t>a</a:t>
                      </a:r>
                      <a:r>
                        <a:rPr lang="en-US" sz="800" dirty="0">
                          <a:effectLst/>
                        </a:rPr>
                        <a:t> </a:t>
                      </a:r>
                      <a:r>
                        <a:rPr lang="en-US" sz="700" dirty="0">
                          <a:effectLst/>
                        </a:rPr>
                        <a:t>Reparametrized = represents currently published models reparametrized with our data for prediction; MANU = best three equations generated with the proposed MANU framework</a:t>
                      </a:r>
                      <a:endParaRPr lang="en-US" sz="600" dirty="0">
                        <a:effectLst/>
                      </a:endParaRPr>
                    </a:p>
                    <a:p>
                      <a:pPr marL="0" marR="0">
                        <a:lnSpc>
                          <a:spcPct val="107000"/>
                        </a:lnSpc>
                        <a:spcBef>
                          <a:spcPts val="0"/>
                        </a:spcBef>
                        <a:spcAft>
                          <a:spcPts val="0"/>
                        </a:spcAft>
                      </a:pPr>
                      <a:r>
                        <a:rPr lang="en-US" sz="700" baseline="30000" dirty="0">
                          <a:effectLst/>
                        </a:rPr>
                        <a:t>b </a:t>
                      </a:r>
                      <a:r>
                        <a:rPr lang="en-US" sz="700" dirty="0">
                          <a:effectLst/>
                        </a:rPr>
                        <a:t>Feature selection method: BID = bidirectional stepwise selection, LASSO = least absolute shrinkage and selector operator, NET = net elastic regression</a:t>
                      </a:r>
                      <a:endParaRPr lang="en-US" sz="600" dirty="0">
                        <a:effectLst/>
                      </a:endParaRPr>
                    </a:p>
                    <a:p>
                      <a:pPr marL="0" marR="0">
                        <a:lnSpc>
                          <a:spcPct val="107000"/>
                        </a:lnSpc>
                        <a:spcBef>
                          <a:spcPts val="0"/>
                        </a:spcBef>
                        <a:spcAft>
                          <a:spcPts val="0"/>
                        </a:spcAft>
                      </a:pPr>
                      <a:r>
                        <a:rPr lang="en-US" sz="700" baseline="30000" dirty="0">
                          <a:effectLst/>
                        </a:rPr>
                        <a:t>c </a:t>
                      </a:r>
                      <a:r>
                        <a:rPr lang="en-US" sz="700" dirty="0">
                          <a:effectLst/>
                        </a:rPr>
                        <a:t>parentheses with numbers in equations represent standard error</a:t>
                      </a:r>
                      <a:r>
                        <a:rPr lang="en-US" sz="700" baseline="30000" dirty="0">
                          <a:effectLst/>
                        </a:rPr>
                        <a:t> </a:t>
                      </a:r>
                      <a:endParaRPr lang="en-US" sz="600" dirty="0">
                        <a:effectLst/>
                      </a:endParaRPr>
                    </a:p>
                    <a:p>
                      <a:pPr marL="0" marR="0">
                        <a:lnSpc>
                          <a:spcPct val="107000"/>
                        </a:lnSpc>
                        <a:spcBef>
                          <a:spcPts val="0"/>
                        </a:spcBef>
                        <a:spcAft>
                          <a:spcPts val="0"/>
                        </a:spcAft>
                      </a:pPr>
                      <a:r>
                        <a:rPr lang="en-US" sz="700" baseline="30000" dirty="0">
                          <a:effectLst/>
                        </a:rPr>
                        <a:t>d </a:t>
                      </a:r>
                      <a:r>
                        <a:rPr lang="en-US" sz="700" dirty="0">
                          <a:effectLst/>
                        </a:rPr>
                        <a:t>R</a:t>
                      </a:r>
                      <a:r>
                        <a:rPr lang="en-US" sz="700" baseline="30000" dirty="0">
                          <a:effectLst/>
                        </a:rPr>
                        <a:t>2 </a:t>
                      </a:r>
                      <a:r>
                        <a:rPr lang="en-US" sz="700" dirty="0">
                          <a:effectLst/>
                        </a:rPr>
                        <a:t>= goodness of fit</a:t>
                      </a:r>
                      <a:endParaRPr lang="en-US" sz="600" dirty="0">
                        <a:effectLst/>
                      </a:endParaRPr>
                    </a:p>
                    <a:p>
                      <a:pPr marL="0" marR="0">
                        <a:lnSpc>
                          <a:spcPct val="107000"/>
                        </a:lnSpc>
                        <a:spcBef>
                          <a:spcPts val="0"/>
                        </a:spcBef>
                        <a:spcAft>
                          <a:spcPts val="0"/>
                        </a:spcAft>
                      </a:pPr>
                      <a:r>
                        <a:rPr lang="en-US" sz="700" baseline="30000" dirty="0">
                          <a:effectLst/>
                        </a:rPr>
                        <a:t>e</a:t>
                      </a:r>
                      <a:r>
                        <a:rPr lang="en-US" sz="700" dirty="0">
                          <a:effectLst/>
                        </a:rPr>
                        <a:t> RMSE = root mean squared error</a:t>
                      </a:r>
                      <a:endParaRPr lang="en-US" sz="600" dirty="0">
                        <a:effectLst/>
                      </a:endParaRPr>
                    </a:p>
                    <a:p>
                      <a:pPr marL="0" marR="0">
                        <a:lnSpc>
                          <a:spcPct val="107000"/>
                        </a:lnSpc>
                        <a:spcBef>
                          <a:spcPts val="0"/>
                        </a:spcBef>
                        <a:spcAft>
                          <a:spcPts val="0"/>
                        </a:spcAft>
                      </a:pPr>
                      <a:r>
                        <a:rPr lang="en-US" sz="700" baseline="30000" dirty="0">
                          <a:effectLst/>
                        </a:rPr>
                        <a:t>f</a:t>
                      </a:r>
                      <a:r>
                        <a:rPr lang="en-US" sz="700" dirty="0">
                          <a:effectLst/>
                        </a:rPr>
                        <a:t> MAE = mean absolute error</a:t>
                      </a:r>
                      <a:endParaRPr lang="en-US" sz="600" dirty="0">
                        <a:effectLst/>
                      </a:endParaRPr>
                    </a:p>
                    <a:p>
                      <a:pPr marL="0" marR="0">
                        <a:lnSpc>
                          <a:spcPct val="107000"/>
                        </a:lnSpc>
                        <a:spcBef>
                          <a:spcPts val="0"/>
                        </a:spcBef>
                        <a:spcAft>
                          <a:spcPts val="0"/>
                        </a:spcAft>
                      </a:pPr>
                      <a:r>
                        <a:rPr lang="en-US" sz="700" baseline="30000" dirty="0">
                          <a:effectLst/>
                        </a:rPr>
                        <a:t>g</a:t>
                      </a:r>
                      <a:r>
                        <a:rPr lang="en-US" sz="700" dirty="0">
                          <a:effectLst/>
                        </a:rPr>
                        <a:t> CCC = concordance correlation coefficient</a:t>
                      </a:r>
                      <a:endParaRPr lang="en-US" sz="600" dirty="0">
                        <a:effectLst/>
                      </a:endParaRPr>
                    </a:p>
                    <a:p>
                      <a:pPr marL="0" marR="0">
                        <a:lnSpc>
                          <a:spcPct val="107000"/>
                        </a:lnSpc>
                        <a:spcBef>
                          <a:spcPts val="0"/>
                        </a:spcBef>
                        <a:spcAft>
                          <a:spcPts val="0"/>
                        </a:spcAft>
                      </a:pPr>
                      <a:r>
                        <a:rPr lang="en-US" sz="700" baseline="30000" dirty="0">
                          <a:effectLst/>
                        </a:rPr>
                        <a:t>h</a:t>
                      </a:r>
                      <a:r>
                        <a:rPr lang="en-US" sz="700" dirty="0">
                          <a:effectLst/>
                        </a:rPr>
                        <a:t> </a:t>
                      </a:r>
                      <a:r>
                        <a:rPr lang="en-US" sz="700" dirty="0" err="1">
                          <a:effectLst/>
                        </a:rPr>
                        <a:t>Cb</a:t>
                      </a:r>
                      <a:r>
                        <a:rPr lang="en-US" sz="700" dirty="0">
                          <a:effectLst/>
                        </a:rPr>
                        <a:t> = correction bias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8779" marR="4877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800" dirty="0">
                        <a:effectLst/>
                        <a:latin typeface="Calibri" panose="020F0502020204030204" pitchFamily="34" charset="0"/>
                        <a:cs typeface="Times New Roman" panose="02020603050405020304" pitchFamily="18" charset="0"/>
                      </a:endParaRPr>
                    </a:p>
                  </a:txBody>
                  <a:tcPr marL="48779" marR="48779" marT="0" marB="0" anchor="b"/>
                </a:tc>
                <a:extLst>
                  <a:ext uri="{0D108BD9-81ED-4DB2-BD59-A6C34878D82A}">
                    <a16:rowId xmlns:a16="http://schemas.microsoft.com/office/drawing/2014/main" val="3758520766"/>
                  </a:ext>
                </a:extLst>
              </a:tr>
            </a:tbl>
          </a:graphicData>
        </a:graphic>
      </p:graphicFrame>
    </p:spTree>
    <p:extLst>
      <p:ext uri="{BB962C8B-B14F-4D97-AF65-F5344CB8AC3E}">
        <p14:creationId xmlns:p14="http://schemas.microsoft.com/office/powerpoint/2010/main" val="186115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FFF7-1102-422C-BBF9-E8FB1F2EC606}"/>
              </a:ext>
            </a:extLst>
          </p:cNvPr>
          <p:cNvSpPr>
            <a:spLocks noGrp="1"/>
          </p:cNvSpPr>
          <p:nvPr>
            <p:ph type="title"/>
          </p:nvPr>
        </p:nvSpPr>
        <p:spPr/>
        <p:txBody>
          <a:bodyPr>
            <a:normAutofit/>
          </a:bodyPr>
          <a:lstStyle/>
          <a:p>
            <a:r>
              <a:rPr lang="en-US" dirty="0"/>
              <a:t>Code/Sample ~ </a:t>
            </a:r>
          </a:p>
        </p:txBody>
      </p:sp>
      <p:sp>
        <p:nvSpPr>
          <p:cNvPr id="3" name="Content Placeholder 2">
            <a:extLst>
              <a:ext uri="{FF2B5EF4-FFF2-40B4-BE49-F238E27FC236}">
                <a16:creationId xmlns:a16="http://schemas.microsoft.com/office/drawing/2014/main" id="{F2D92D05-3B21-450A-8CE1-EF944607E935}"/>
              </a:ext>
            </a:extLst>
          </p:cNvPr>
          <p:cNvSpPr>
            <a:spLocks noGrp="1"/>
          </p:cNvSpPr>
          <p:nvPr>
            <p:ph idx="1"/>
          </p:nvPr>
        </p:nvSpPr>
        <p:spPr/>
        <p:txBody>
          <a:bodyPr/>
          <a:lstStyle/>
          <a:p>
            <a:r>
              <a:rPr lang="en-US" dirty="0" err="1"/>
              <a:t>wxpython</a:t>
            </a:r>
            <a:r>
              <a:rPr lang="en-US" dirty="0"/>
              <a:t> ~</a:t>
            </a:r>
          </a:p>
          <a:p>
            <a:r>
              <a:rPr lang="en-US" dirty="0"/>
              <a:t>pyrealsense2</a:t>
            </a:r>
          </a:p>
          <a:p>
            <a:r>
              <a:rPr lang="en-US" dirty="0" err="1"/>
              <a:t>opencv</a:t>
            </a:r>
            <a:endParaRPr lang="en-US" dirty="0"/>
          </a:p>
          <a:p>
            <a:endParaRPr lang="en-US" dirty="0"/>
          </a:p>
        </p:txBody>
      </p:sp>
      <p:pic>
        <p:nvPicPr>
          <p:cNvPr id="4" name="Picture 3">
            <a:extLst>
              <a:ext uri="{FF2B5EF4-FFF2-40B4-BE49-F238E27FC236}">
                <a16:creationId xmlns:a16="http://schemas.microsoft.com/office/drawing/2014/main" id="{CD2FBF44-746C-4AC4-9643-AA145313FF4C}"/>
              </a:ext>
            </a:extLst>
          </p:cNvPr>
          <p:cNvPicPr>
            <a:picLocks noChangeAspect="1"/>
          </p:cNvPicPr>
          <p:nvPr/>
        </p:nvPicPr>
        <p:blipFill rotWithShape="1">
          <a:blip r:embed="rId2"/>
          <a:srcRect l="53750"/>
          <a:stretch/>
        </p:blipFill>
        <p:spPr>
          <a:xfrm>
            <a:off x="3593723" y="1371600"/>
            <a:ext cx="8229600" cy="5338119"/>
          </a:xfrm>
          <a:prstGeom prst="rect">
            <a:avLst/>
          </a:prstGeom>
        </p:spPr>
      </p:pic>
    </p:spTree>
    <p:extLst>
      <p:ext uri="{BB962C8B-B14F-4D97-AF65-F5344CB8AC3E}">
        <p14:creationId xmlns:p14="http://schemas.microsoft.com/office/powerpoint/2010/main" val="382208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77E9-930D-495D-B025-E89930538F6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0993A7B-4C59-4358-9340-7F14CE20D1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9399" y="3483876"/>
            <a:ext cx="5515779" cy="3122139"/>
          </a:xfrm>
        </p:spPr>
      </p:pic>
      <p:pic>
        <p:nvPicPr>
          <p:cNvPr id="11" name="Picture 10">
            <a:extLst>
              <a:ext uri="{FF2B5EF4-FFF2-40B4-BE49-F238E27FC236}">
                <a16:creationId xmlns:a16="http://schemas.microsoft.com/office/drawing/2014/main" id="{980ACC64-685F-4674-A51C-FF86A95A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274638"/>
            <a:ext cx="5554132" cy="3124200"/>
          </a:xfrm>
          <a:prstGeom prst="rect">
            <a:avLst/>
          </a:prstGeom>
        </p:spPr>
      </p:pic>
      <p:pic>
        <p:nvPicPr>
          <p:cNvPr id="15" name="Picture 14">
            <a:extLst>
              <a:ext uri="{FF2B5EF4-FFF2-40B4-BE49-F238E27FC236}">
                <a16:creationId xmlns:a16="http://schemas.microsoft.com/office/drawing/2014/main" id="{0F046935-4C2A-46A1-83E6-E479F0714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8363" y="3461222"/>
            <a:ext cx="4162853" cy="3122140"/>
          </a:xfrm>
          <a:prstGeom prst="rect">
            <a:avLst/>
          </a:prstGeom>
        </p:spPr>
      </p:pic>
      <p:pic>
        <p:nvPicPr>
          <p:cNvPr id="21" name="Picture 20">
            <a:extLst>
              <a:ext uri="{FF2B5EF4-FFF2-40B4-BE49-F238E27FC236}">
                <a16:creationId xmlns:a16="http://schemas.microsoft.com/office/drawing/2014/main" id="{7633FBB7-BF57-40E9-8C6C-041C9A36B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8364" y="274638"/>
            <a:ext cx="4165600" cy="3124200"/>
          </a:xfrm>
          <a:prstGeom prst="rect">
            <a:avLst/>
          </a:prstGeom>
        </p:spPr>
      </p:pic>
      <p:pic>
        <p:nvPicPr>
          <p:cNvPr id="1026" name="Picture 2" descr="RealSense - Derivative">
            <a:extLst>
              <a:ext uri="{FF2B5EF4-FFF2-40B4-BE49-F238E27FC236}">
                <a16:creationId xmlns:a16="http://schemas.microsoft.com/office/drawing/2014/main" id="{3816A399-AAFA-41AE-8D6C-6F125924D7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803293" y="2557824"/>
            <a:ext cx="3898216" cy="168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56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B798-F991-458A-8795-578A5847717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4BE8DC9-17BE-4836-974A-9FB2E3FB0740}"/>
              </a:ext>
            </a:extLst>
          </p:cNvPr>
          <p:cNvPicPr>
            <a:picLocks noGrp="1" noChangeAspect="1"/>
          </p:cNvPicPr>
          <p:nvPr>
            <p:ph idx="1"/>
          </p:nvPr>
        </p:nvPicPr>
        <p:blipFill>
          <a:blip r:embed="rId2"/>
          <a:stretch>
            <a:fillRect/>
          </a:stretch>
        </p:blipFill>
        <p:spPr>
          <a:xfrm>
            <a:off x="232001" y="274638"/>
            <a:ext cx="11727998" cy="5851525"/>
          </a:xfrm>
          <a:prstGeom prst="rect">
            <a:avLst/>
          </a:prstGeom>
        </p:spPr>
      </p:pic>
    </p:spTree>
    <p:extLst>
      <p:ext uri="{BB962C8B-B14F-4D97-AF65-F5344CB8AC3E}">
        <p14:creationId xmlns:p14="http://schemas.microsoft.com/office/powerpoint/2010/main" val="252915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2515-4585-4DFD-ACAB-F334EE532EF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DF54EE2-D230-4FBA-AA6C-EECE11268A36}"/>
              </a:ext>
            </a:extLst>
          </p:cNvPr>
          <p:cNvPicPr>
            <a:picLocks noGrp="1" noChangeAspect="1"/>
          </p:cNvPicPr>
          <p:nvPr>
            <p:ph idx="1"/>
          </p:nvPr>
        </p:nvPicPr>
        <p:blipFill>
          <a:blip r:embed="rId2"/>
          <a:stretch>
            <a:fillRect/>
          </a:stretch>
        </p:blipFill>
        <p:spPr>
          <a:xfrm>
            <a:off x="412578" y="1303638"/>
            <a:ext cx="11046936" cy="4678363"/>
          </a:xfrm>
          <a:prstGeom prst="rect">
            <a:avLst/>
          </a:prstGeom>
        </p:spPr>
      </p:pic>
    </p:spTree>
    <p:extLst>
      <p:ext uri="{BB962C8B-B14F-4D97-AF65-F5344CB8AC3E}">
        <p14:creationId xmlns:p14="http://schemas.microsoft.com/office/powerpoint/2010/main" val="529916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FE488-FE24-479D-9EF8-CE2D0DBC3C8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736C78A-9A36-4EE0-B246-9B2C98365720}"/>
              </a:ext>
            </a:extLst>
          </p:cNvPr>
          <p:cNvPicPr>
            <a:picLocks noGrp="1" noChangeAspect="1"/>
          </p:cNvPicPr>
          <p:nvPr>
            <p:ph idx="1"/>
          </p:nvPr>
        </p:nvPicPr>
        <p:blipFill rotWithShape="1">
          <a:blip r:embed="rId2"/>
          <a:srcRect t="3100" r="50000"/>
          <a:stretch/>
        </p:blipFill>
        <p:spPr>
          <a:xfrm>
            <a:off x="609599" y="533401"/>
            <a:ext cx="10751315" cy="5860126"/>
          </a:xfrm>
          <a:prstGeom prst="rect">
            <a:avLst/>
          </a:prstGeom>
        </p:spPr>
      </p:pic>
    </p:spTree>
    <p:extLst>
      <p:ext uri="{BB962C8B-B14F-4D97-AF65-F5344CB8AC3E}">
        <p14:creationId xmlns:p14="http://schemas.microsoft.com/office/powerpoint/2010/main" val="77237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855B-DBE8-4148-A316-55A9EFF8D4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66BDCD3-8814-489D-A7CD-49EE1EA8435B}"/>
              </a:ext>
            </a:extLst>
          </p:cNvPr>
          <p:cNvPicPr>
            <a:picLocks noGrp="1" noChangeAspect="1"/>
          </p:cNvPicPr>
          <p:nvPr>
            <p:ph idx="1"/>
          </p:nvPr>
        </p:nvPicPr>
        <p:blipFill rotWithShape="1">
          <a:blip r:embed="rId2"/>
          <a:srcRect t="-1662" r="80134"/>
          <a:stretch/>
        </p:blipFill>
        <p:spPr>
          <a:xfrm>
            <a:off x="533400" y="193698"/>
            <a:ext cx="4495800" cy="6470604"/>
          </a:xfrm>
          <a:prstGeom prst="rect">
            <a:avLst/>
          </a:prstGeom>
        </p:spPr>
      </p:pic>
      <p:pic>
        <p:nvPicPr>
          <p:cNvPr id="6" name="Picture 5">
            <a:extLst>
              <a:ext uri="{FF2B5EF4-FFF2-40B4-BE49-F238E27FC236}">
                <a16:creationId xmlns:a16="http://schemas.microsoft.com/office/drawing/2014/main" id="{8446A242-98CC-4C21-8724-3F965B13276D}"/>
              </a:ext>
            </a:extLst>
          </p:cNvPr>
          <p:cNvPicPr>
            <a:picLocks noChangeAspect="1"/>
          </p:cNvPicPr>
          <p:nvPr/>
        </p:nvPicPr>
        <p:blipFill rotWithShape="1">
          <a:blip r:embed="rId3"/>
          <a:srcRect t="1112" r="50000"/>
          <a:stretch/>
        </p:blipFill>
        <p:spPr>
          <a:xfrm>
            <a:off x="4663989" y="1295400"/>
            <a:ext cx="7493000" cy="4167981"/>
          </a:xfrm>
          <a:prstGeom prst="rect">
            <a:avLst/>
          </a:prstGeom>
        </p:spPr>
      </p:pic>
    </p:spTree>
    <p:extLst>
      <p:ext uri="{BB962C8B-B14F-4D97-AF65-F5344CB8AC3E}">
        <p14:creationId xmlns:p14="http://schemas.microsoft.com/office/powerpoint/2010/main" val="262664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A1CE-7015-4894-927D-643563DBA4FC}"/>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6BCB1009-EE2A-4A8E-A181-2807E872E056}"/>
              </a:ext>
            </a:extLst>
          </p:cNvPr>
          <p:cNvSpPr>
            <a:spLocks noGrp="1"/>
          </p:cNvSpPr>
          <p:nvPr>
            <p:ph idx="1"/>
          </p:nvPr>
        </p:nvSpPr>
        <p:spPr/>
        <p:txBody>
          <a:bodyPr/>
          <a:lstStyle/>
          <a:p>
            <a:r>
              <a:rPr lang="en-US" dirty="0"/>
              <a:t>Collaborate</a:t>
            </a:r>
          </a:p>
          <a:p>
            <a:r>
              <a:rPr lang="en-US" dirty="0"/>
              <a:t>:D</a:t>
            </a:r>
          </a:p>
        </p:txBody>
      </p:sp>
    </p:spTree>
    <p:extLst>
      <p:ext uri="{BB962C8B-B14F-4D97-AF65-F5344CB8AC3E}">
        <p14:creationId xmlns:p14="http://schemas.microsoft.com/office/powerpoint/2010/main" val="315263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a:t>
            </a:r>
          </a:p>
        </p:txBody>
      </p:sp>
      <p:sp>
        <p:nvSpPr>
          <p:cNvPr id="3" name="Content Placeholder 2"/>
          <p:cNvSpPr>
            <a:spLocks noGrp="1"/>
          </p:cNvSpPr>
          <p:nvPr>
            <p:ph idx="1"/>
          </p:nvPr>
        </p:nvSpPr>
        <p:spPr>
          <a:xfrm>
            <a:off x="406400" y="1371600"/>
            <a:ext cx="11379200" cy="4678363"/>
          </a:xfrm>
        </p:spPr>
        <p:txBody>
          <a:bodyPr/>
          <a:lstStyle/>
          <a:p>
            <a:r>
              <a:rPr lang="en-US" dirty="0"/>
              <a:t>My research</a:t>
            </a:r>
          </a:p>
          <a:p>
            <a:r>
              <a:rPr lang="en-US" dirty="0"/>
              <a:t>Project Idea</a:t>
            </a:r>
          </a:p>
          <a:p>
            <a:r>
              <a:rPr lang="en-US" dirty="0"/>
              <a:t>Project Reality</a:t>
            </a:r>
          </a:p>
          <a:p>
            <a:r>
              <a:rPr lang="en-US" dirty="0"/>
              <a:t>Improvement</a:t>
            </a:r>
          </a:p>
          <a:p>
            <a:r>
              <a:rPr lang="en-US" dirty="0"/>
              <a:t>Suggested framework for regression analysis</a:t>
            </a:r>
          </a:p>
        </p:txBody>
      </p:sp>
    </p:spTree>
    <p:extLst>
      <p:ext uri="{BB962C8B-B14F-4D97-AF65-F5344CB8AC3E}">
        <p14:creationId xmlns:p14="http://schemas.microsoft.com/office/powerpoint/2010/main" val="292592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27E5-CCF8-4CA1-8A52-6706843975B0}"/>
              </a:ext>
            </a:extLst>
          </p:cNvPr>
          <p:cNvSpPr>
            <a:spLocks noGrp="1"/>
          </p:cNvSpPr>
          <p:nvPr>
            <p:ph type="title"/>
          </p:nvPr>
        </p:nvSpPr>
        <p:spPr/>
        <p:txBody>
          <a:bodyPr/>
          <a:lstStyle/>
          <a:p>
            <a:r>
              <a:rPr lang="en-US" dirty="0"/>
              <a:t>Mathematical Nutrition and Modeling Laboratory</a:t>
            </a:r>
          </a:p>
        </p:txBody>
      </p:sp>
      <p:sp>
        <p:nvSpPr>
          <p:cNvPr id="3" name="Content Placeholder 2">
            <a:extLst>
              <a:ext uri="{FF2B5EF4-FFF2-40B4-BE49-F238E27FC236}">
                <a16:creationId xmlns:a16="http://schemas.microsoft.com/office/drawing/2014/main" id="{6F5B0CA9-0B9A-47E8-86B1-E70EAC9EEF6C}"/>
              </a:ext>
            </a:extLst>
          </p:cNvPr>
          <p:cNvSpPr>
            <a:spLocks noGrp="1"/>
          </p:cNvSpPr>
          <p:nvPr>
            <p:ph idx="1"/>
          </p:nvPr>
        </p:nvSpPr>
        <p:spPr/>
        <p:txBody>
          <a:bodyPr/>
          <a:lstStyle/>
          <a:p>
            <a:r>
              <a:rPr lang="en-US" dirty="0"/>
              <a:t>Animal Nutrition and production</a:t>
            </a:r>
          </a:p>
          <a:p>
            <a:pPr lvl="2"/>
            <a:r>
              <a:rPr lang="en-US" dirty="0"/>
              <a:t>Sustainability</a:t>
            </a:r>
          </a:p>
          <a:p>
            <a:r>
              <a:rPr lang="en-US" dirty="0"/>
              <a:t>Microbiology</a:t>
            </a:r>
          </a:p>
          <a:p>
            <a:r>
              <a:rPr lang="en-US" dirty="0"/>
              <a:t>Modeling</a:t>
            </a:r>
          </a:p>
          <a:p>
            <a:pPr lvl="2"/>
            <a:r>
              <a:rPr lang="en-US" dirty="0"/>
              <a:t>Addressing issues through mathematical models</a:t>
            </a:r>
          </a:p>
        </p:txBody>
      </p:sp>
      <p:pic>
        <p:nvPicPr>
          <p:cNvPr id="4" name="Picture 3">
            <a:extLst>
              <a:ext uri="{FF2B5EF4-FFF2-40B4-BE49-F238E27FC236}">
                <a16:creationId xmlns:a16="http://schemas.microsoft.com/office/drawing/2014/main" id="{9184F38C-5B00-4FBC-8571-5DD8E1C955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13" y="1295400"/>
            <a:ext cx="4444187" cy="2547127"/>
          </a:xfrm>
          <a:prstGeom prst="rect">
            <a:avLst/>
          </a:prstGeom>
        </p:spPr>
      </p:pic>
    </p:spTree>
    <p:extLst>
      <p:ext uri="{BB962C8B-B14F-4D97-AF65-F5344CB8AC3E}">
        <p14:creationId xmlns:p14="http://schemas.microsoft.com/office/powerpoint/2010/main" val="220643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B5D4-5C96-48D1-8C93-457813BE7A5E}"/>
              </a:ext>
            </a:extLst>
          </p:cNvPr>
          <p:cNvSpPr>
            <a:spLocks noGrp="1"/>
          </p:cNvSpPr>
          <p:nvPr>
            <p:ph type="title"/>
          </p:nvPr>
        </p:nvSpPr>
        <p:spPr/>
        <p:txBody>
          <a:bodyPr>
            <a:normAutofit/>
          </a:bodyPr>
          <a:lstStyle/>
          <a:p>
            <a:r>
              <a:rPr lang="en-US" dirty="0"/>
              <a:t>Project Idea</a:t>
            </a:r>
          </a:p>
        </p:txBody>
      </p:sp>
      <p:sp>
        <p:nvSpPr>
          <p:cNvPr id="3" name="Content Placeholder 2">
            <a:extLst>
              <a:ext uri="{FF2B5EF4-FFF2-40B4-BE49-F238E27FC236}">
                <a16:creationId xmlns:a16="http://schemas.microsoft.com/office/drawing/2014/main" id="{686E47B9-0CC1-4090-8437-36CC1E57576F}"/>
              </a:ext>
            </a:extLst>
          </p:cNvPr>
          <p:cNvSpPr>
            <a:spLocks noGrp="1"/>
          </p:cNvSpPr>
          <p:nvPr>
            <p:ph idx="1"/>
          </p:nvPr>
        </p:nvSpPr>
        <p:spPr/>
        <p:txBody>
          <a:bodyPr/>
          <a:lstStyle/>
          <a:p>
            <a:r>
              <a:rPr lang="en-US" b="1" i="1" u="sng" dirty="0"/>
              <a:t>Automating</a:t>
            </a:r>
            <a:r>
              <a:rPr lang="en-US" dirty="0"/>
              <a:t> data extraction from </a:t>
            </a:r>
            <a:r>
              <a:rPr lang="en-US" dirty="0" err="1"/>
              <a:t>LiDaR</a:t>
            </a:r>
            <a:r>
              <a:rPr lang="en-US" dirty="0"/>
              <a:t> images</a:t>
            </a:r>
          </a:p>
          <a:p>
            <a:r>
              <a:rPr lang="en-US" dirty="0"/>
              <a:t>Previous work predicting carcass and physical composition from morphometric measures </a:t>
            </a:r>
          </a:p>
          <a:p>
            <a:endParaRPr lang="en-US" dirty="0"/>
          </a:p>
        </p:txBody>
      </p:sp>
      <p:pic>
        <p:nvPicPr>
          <p:cNvPr id="4" name="Picture 3">
            <a:extLst>
              <a:ext uri="{FF2B5EF4-FFF2-40B4-BE49-F238E27FC236}">
                <a16:creationId xmlns:a16="http://schemas.microsoft.com/office/drawing/2014/main" id="{FA041478-C0E4-4C4C-AE33-67A902BB0D27}"/>
              </a:ext>
            </a:extLst>
          </p:cNvPr>
          <p:cNvPicPr>
            <a:picLocks noChangeAspect="1"/>
          </p:cNvPicPr>
          <p:nvPr/>
        </p:nvPicPr>
        <p:blipFill rotWithShape="1">
          <a:blip r:embed="rId2"/>
          <a:srcRect l="13125" t="33333" r="71250" b="18750"/>
          <a:stretch/>
        </p:blipFill>
        <p:spPr>
          <a:xfrm>
            <a:off x="914400" y="2971800"/>
            <a:ext cx="3759960" cy="3459163"/>
          </a:xfrm>
          <a:prstGeom prst="rect">
            <a:avLst/>
          </a:prstGeom>
        </p:spPr>
      </p:pic>
      <p:pic>
        <p:nvPicPr>
          <p:cNvPr id="5" name="Picture 4">
            <a:extLst>
              <a:ext uri="{FF2B5EF4-FFF2-40B4-BE49-F238E27FC236}">
                <a16:creationId xmlns:a16="http://schemas.microsoft.com/office/drawing/2014/main" id="{021E28C7-EED3-4DFA-B9D8-805ADAA34F8B}"/>
              </a:ext>
            </a:extLst>
          </p:cNvPr>
          <p:cNvPicPr>
            <a:picLocks noChangeAspect="1"/>
          </p:cNvPicPr>
          <p:nvPr/>
        </p:nvPicPr>
        <p:blipFill rotWithShape="1">
          <a:blip r:embed="rId3"/>
          <a:srcRect l="4375" t="20833" r="76250" b="25000"/>
          <a:stretch/>
        </p:blipFill>
        <p:spPr>
          <a:xfrm>
            <a:off x="6781800" y="2966519"/>
            <a:ext cx="3923920" cy="3291030"/>
          </a:xfrm>
          <a:prstGeom prst="rect">
            <a:avLst/>
          </a:prstGeom>
        </p:spPr>
      </p:pic>
    </p:spTree>
    <p:extLst>
      <p:ext uri="{BB962C8B-B14F-4D97-AF65-F5344CB8AC3E}">
        <p14:creationId xmlns:p14="http://schemas.microsoft.com/office/powerpoint/2010/main" val="261800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Models</a:t>
            </a:r>
          </a:p>
        </p:txBody>
      </p:sp>
      <p:sp>
        <p:nvSpPr>
          <p:cNvPr id="3" name="Content Placeholder 2"/>
          <p:cNvSpPr>
            <a:spLocks noGrp="1"/>
          </p:cNvSpPr>
          <p:nvPr>
            <p:ph idx="1"/>
          </p:nvPr>
        </p:nvSpPr>
        <p:spPr/>
        <p:txBody>
          <a:bodyPr/>
          <a:lstStyle/>
          <a:p>
            <a:r>
              <a:rPr lang="en-US" dirty="0"/>
              <a:t>Elephant in the room: fitted vs predicted</a:t>
            </a:r>
          </a:p>
        </p:txBody>
      </p:sp>
      <p:pic>
        <p:nvPicPr>
          <p:cNvPr id="5" name="Picture 4"/>
          <p:cNvPicPr>
            <a:picLocks noChangeAspect="1"/>
          </p:cNvPicPr>
          <p:nvPr/>
        </p:nvPicPr>
        <p:blipFill>
          <a:blip r:embed="rId3"/>
          <a:stretch>
            <a:fillRect/>
          </a:stretch>
        </p:blipFill>
        <p:spPr>
          <a:xfrm>
            <a:off x="1063680" y="2286000"/>
            <a:ext cx="9507799" cy="3363257"/>
          </a:xfrm>
          <a:prstGeom prst="rect">
            <a:avLst/>
          </a:prstGeom>
        </p:spPr>
      </p:pic>
      <p:sp>
        <p:nvSpPr>
          <p:cNvPr id="4" name="TextBox 3">
            <a:extLst>
              <a:ext uri="{FF2B5EF4-FFF2-40B4-BE49-F238E27FC236}">
                <a16:creationId xmlns:a16="http://schemas.microsoft.com/office/drawing/2014/main" id="{680B60C6-88BB-4BFE-BC66-9E4C05A8AA05}"/>
              </a:ext>
            </a:extLst>
          </p:cNvPr>
          <p:cNvSpPr txBox="1"/>
          <p:nvPr/>
        </p:nvSpPr>
        <p:spPr>
          <a:xfrm>
            <a:off x="8989059" y="122238"/>
            <a:ext cx="3164841" cy="461665"/>
          </a:xfrm>
          <a:prstGeom prst="rect">
            <a:avLst/>
          </a:prstGeom>
          <a:noFill/>
        </p:spPr>
        <p:txBody>
          <a:bodyPr wrap="none" rtlCol="0">
            <a:spAutoFit/>
          </a:bodyPr>
          <a:lstStyle/>
          <a:p>
            <a:r>
              <a:rPr lang="en-US" sz="1200" b="1" dirty="0" err="1">
                <a:solidFill>
                  <a:schemeClr val="bg1"/>
                </a:solidFill>
              </a:rPr>
              <a:t>Schmueli</a:t>
            </a:r>
            <a:r>
              <a:rPr lang="en-US" sz="1200" b="1" dirty="0">
                <a:solidFill>
                  <a:schemeClr val="bg1"/>
                </a:solidFill>
              </a:rPr>
              <a:t> et al., 2016</a:t>
            </a:r>
          </a:p>
          <a:p>
            <a:r>
              <a:rPr lang="en-US" sz="1200" b="1" dirty="0">
                <a:solidFill>
                  <a:schemeClr val="bg1"/>
                </a:solidFill>
              </a:rPr>
              <a:t>https://doi.org/10.1016/j.jbusres.2016.03.049</a:t>
            </a:r>
          </a:p>
        </p:txBody>
      </p:sp>
    </p:spTree>
    <p:extLst>
      <p:ext uri="{BB962C8B-B14F-4D97-AF65-F5344CB8AC3E}">
        <p14:creationId xmlns:p14="http://schemas.microsoft.com/office/powerpoint/2010/main" val="108134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r>
              <a:rPr lang="en-US" dirty="0" err="1"/>
              <a:t>models~continued</a:t>
            </a:r>
            <a:endParaRPr lang="en-US" dirty="0"/>
          </a:p>
        </p:txBody>
      </p:sp>
      <p:sp>
        <p:nvSpPr>
          <p:cNvPr id="3" name="Content Placeholder 2"/>
          <p:cNvSpPr>
            <a:spLocks noGrp="1"/>
          </p:cNvSpPr>
          <p:nvPr>
            <p:ph idx="1"/>
          </p:nvPr>
        </p:nvSpPr>
        <p:spPr/>
        <p:txBody>
          <a:bodyPr/>
          <a:lstStyle/>
          <a:p>
            <a:r>
              <a:rPr lang="en-US" dirty="0"/>
              <a:t>Parameter selection</a:t>
            </a:r>
          </a:p>
          <a:p>
            <a:r>
              <a:rPr lang="en-US" dirty="0"/>
              <a:t>A statistical sin?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216" y="2612903"/>
            <a:ext cx="6392034" cy="1858013"/>
          </a:xfrm>
          <a:prstGeom prst="rect">
            <a:avLst/>
          </a:prstGeom>
        </p:spPr>
      </p:pic>
      <p:pic>
        <p:nvPicPr>
          <p:cNvPr id="5" name="Picture 4" descr="File:&lt;strong&gt;Ladder&lt;/strong&gt;.sv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612903"/>
            <a:ext cx="1985532" cy="3533775"/>
          </a:xfrm>
          <a:prstGeom prst="rect">
            <a:avLst/>
          </a:prstGeom>
        </p:spPr>
      </p:pic>
      <p:pic>
        <p:nvPicPr>
          <p:cNvPr id="6" name="Picture 5" descr="&lt;strong&gt;Versus&lt;/strong&gt; PNG Transparent Images | PNG A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8740" y="3352800"/>
            <a:ext cx="2560325" cy="261823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4" y="-21912"/>
            <a:ext cx="1756640" cy="1006795"/>
          </a:xfrm>
          <a:prstGeom prst="rect">
            <a:avLst/>
          </a:prstGeom>
        </p:spPr>
      </p:pic>
      <p:sp>
        <p:nvSpPr>
          <p:cNvPr id="9" name="TextBox 8">
            <a:extLst>
              <a:ext uri="{FF2B5EF4-FFF2-40B4-BE49-F238E27FC236}">
                <a16:creationId xmlns:a16="http://schemas.microsoft.com/office/drawing/2014/main" id="{4F927A91-4AE4-4834-A14C-D0AF2C56C1C1}"/>
              </a:ext>
            </a:extLst>
          </p:cNvPr>
          <p:cNvSpPr txBox="1"/>
          <p:nvPr/>
        </p:nvSpPr>
        <p:spPr>
          <a:xfrm>
            <a:off x="9003509" y="47031"/>
            <a:ext cx="3293081" cy="646331"/>
          </a:xfrm>
          <a:prstGeom prst="rect">
            <a:avLst/>
          </a:prstGeom>
          <a:noFill/>
        </p:spPr>
        <p:txBody>
          <a:bodyPr wrap="none" rtlCol="0">
            <a:spAutoFit/>
          </a:bodyPr>
          <a:lstStyle/>
          <a:p>
            <a:r>
              <a:rPr lang="en-US" b="1" dirty="0">
                <a:solidFill>
                  <a:schemeClr val="bg1"/>
                </a:solidFill>
              </a:rPr>
              <a:t>Smith, 2018</a:t>
            </a:r>
          </a:p>
          <a:p>
            <a:r>
              <a:rPr lang="en-US" b="1" dirty="0">
                <a:solidFill>
                  <a:schemeClr val="bg1"/>
                </a:solidFill>
              </a:rPr>
              <a:t>doi:10.1186/s40537-018-0143-6.</a:t>
            </a:r>
          </a:p>
        </p:txBody>
      </p:sp>
    </p:spTree>
    <p:extLst>
      <p:ext uri="{BB962C8B-B14F-4D97-AF65-F5344CB8AC3E}">
        <p14:creationId xmlns:p14="http://schemas.microsoft.com/office/powerpoint/2010/main" val="2627319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D630-A925-48D4-8C55-BDB3908DFE56}"/>
              </a:ext>
            </a:extLst>
          </p:cNvPr>
          <p:cNvSpPr>
            <a:spLocks noGrp="1"/>
          </p:cNvSpPr>
          <p:nvPr>
            <p:ph type="title"/>
          </p:nvPr>
        </p:nvSpPr>
        <p:spPr/>
        <p:txBody>
          <a:bodyPr/>
          <a:lstStyle/>
          <a:p>
            <a:r>
              <a:rPr lang="en-US" dirty="0"/>
              <a:t>Ridge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FDAE4E-7607-432E-B8EE-08391C4E427F}"/>
                  </a:ext>
                </a:extLst>
              </p:cNvPr>
              <p:cNvSpPr>
                <a:spLocks noGrp="1"/>
              </p:cNvSpPr>
              <p:nvPr>
                <p:ph idx="1"/>
              </p:nvPr>
            </p:nvSpPr>
            <p:spPr>
              <a:xfrm>
                <a:off x="685800" y="2895600"/>
                <a:ext cx="11099800" cy="3327401"/>
              </a:xfrm>
            </p:spPr>
            <p:txBody>
              <a:bodyPr/>
              <a:lstStyle/>
              <a:p>
                <a:r>
                  <a:rPr lang="en-US" dirty="0"/>
                  <a:t>Multicolinearity</a:t>
                </a:r>
              </a:p>
              <a:p>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𝑛𝑜𝑟𝑚</m:t>
                    </m:r>
                  </m:oMath>
                </a14:m>
                <a:r>
                  <a:rPr lang="en-US" dirty="0"/>
                  <a:t> (Euclidean Distance)</a:t>
                </a:r>
              </a:p>
            </p:txBody>
          </p:sp>
        </mc:Choice>
        <mc:Fallback xmlns="">
          <p:sp>
            <p:nvSpPr>
              <p:cNvPr id="3" name="Content Placeholder 2">
                <a:extLst>
                  <a:ext uri="{FF2B5EF4-FFF2-40B4-BE49-F238E27FC236}">
                    <a16:creationId xmlns:a16="http://schemas.microsoft.com/office/drawing/2014/main" id="{A1FDAE4E-7607-432E-B8EE-08391C4E427F}"/>
                  </a:ext>
                </a:extLst>
              </p:cNvPr>
              <p:cNvSpPr>
                <a:spLocks noGrp="1" noRot="1" noChangeAspect="1" noMove="1" noResize="1" noEditPoints="1" noAdjustHandles="1" noChangeArrowheads="1" noChangeShapeType="1" noTextEdit="1"/>
              </p:cNvSpPr>
              <p:nvPr>
                <p:ph idx="1"/>
              </p:nvPr>
            </p:nvSpPr>
            <p:spPr>
              <a:xfrm>
                <a:off x="685800" y="2895600"/>
                <a:ext cx="11099800" cy="3327401"/>
              </a:xfrm>
              <a:blipFill>
                <a:blip r:embed="rId3"/>
                <a:stretch>
                  <a:fillRect l="-989" t="-1832"/>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1CA31AAF-112D-42FB-8A64-5D82074C46A9}"/>
              </a:ext>
            </a:extLst>
          </p:cNvPr>
          <p:cNvPicPr>
            <a:picLocks noChangeAspect="1"/>
          </p:cNvPicPr>
          <p:nvPr/>
        </p:nvPicPr>
        <p:blipFill rotWithShape="1">
          <a:blip r:embed="rId4">
            <a:extLst>
              <a:ext uri="{28A0092B-C50C-407E-A947-70E740481C1C}">
                <a14:useLocalDpi xmlns:a14="http://schemas.microsoft.com/office/drawing/2010/main" val="0"/>
              </a:ext>
            </a:extLst>
          </a:blip>
          <a:srcRect t="8919" b="64325"/>
          <a:stretch/>
        </p:blipFill>
        <p:spPr>
          <a:xfrm>
            <a:off x="1219200" y="1570038"/>
            <a:ext cx="8817793" cy="685800"/>
          </a:xfrm>
          <a:prstGeom prst="rect">
            <a:avLst/>
          </a:prstGeom>
        </p:spPr>
      </p:pic>
      <p:sp>
        <p:nvSpPr>
          <p:cNvPr id="5" name="TextBox 4">
            <a:extLst>
              <a:ext uri="{FF2B5EF4-FFF2-40B4-BE49-F238E27FC236}">
                <a16:creationId xmlns:a16="http://schemas.microsoft.com/office/drawing/2014/main" id="{C0C09044-DE04-4FEC-8174-A52EF4796C1A}"/>
              </a:ext>
            </a:extLst>
          </p:cNvPr>
          <p:cNvSpPr txBox="1"/>
          <p:nvPr/>
        </p:nvSpPr>
        <p:spPr>
          <a:xfrm>
            <a:off x="8645588" y="25400"/>
            <a:ext cx="3571812" cy="584775"/>
          </a:xfrm>
          <a:prstGeom prst="rect">
            <a:avLst/>
          </a:prstGeom>
          <a:noFill/>
        </p:spPr>
        <p:txBody>
          <a:bodyPr wrap="none" rtlCol="0">
            <a:spAutoFit/>
          </a:bodyPr>
          <a:lstStyle/>
          <a:p>
            <a:r>
              <a:rPr lang="en-US" sz="1600" b="1" dirty="0" err="1">
                <a:solidFill>
                  <a:schemeClr val="bg1"/>
                </a:solidFill>
              </a:rPr>
              <a:t>Hoerl</a:t>
            </a:r>
            <a:r>
              <a:rPr lang="en-US" sz="1600" b="1" dirty="0">
                <a:solidFill>
                  <a:schemeClr val="bg1"/>
                </a:solidFill>
              </a:rPr>
              <a:t> and Kennard, 1970</a:t>
            </a:r>
          </a:p>
          <a:p>
            <a:r>
              <a:rPr lang="en-US" sz="1600" b="1" dirty="0">
                <a:solidFill>
                  <a:schemeClr val="bg1"/>
                </a:solidFill>
              </a:rPr>
              <a:t>DOI: 10.1080/00401706.1970.10488634</a:t>
            </a:r>
          </a:p>
        </p:txBody>
      </p:sp>
    </p:spTree>
    <p:extLst>
      <p:ext uri="{BB962C8B-B14F-4D97-AF65-F5344CB8AC3E}">
        <p14:creationId xmlns:p14="http://schemas.microsoft.com/office/powerpoint/2010/main" val="233843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7A1E-960F-4D14-82F2-9BEAC1174BE4}"/>
              </a:ext>
            </a:extLst>
          </p:cNvPr>
          <p:cNvSpPr>
            <a:spLocks noGrp="1"/>
          </p:cNvSpPr>
          <p:nvPr>
            <p:ph type="title"/>
          </p:nvPr>
        </p:nvSpPr>
        <p:spPr/>
        <p:txBody>
          <a:bodyPr/>
          <a:lstStyle/>
          <a:p>
            <a:r>
              <a:rPr lang="en-US" dirty="0"/>
              <a:t>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EE74FC-A9BC-4B34-B2AC-898F5D1F8385}"/>
                  </a:ext>
                </a:extLst>
              </p:cNvPr>
              <p:cNvSpPr>
                <a:spLocks noGrp="1"/>
              </p:cNvSpPr>
              <p:nvPr>
                <p:ph idx="1"/>
              </p:nvPr>
            </p:nvSpPr>
            <p:spPr>
              <a:xfrm>
                <a:off x="406400" y="3276600"/>
                <a:ext cx="11379200" cy="2849563"/>
              </a:xfrm>
            </p:spPr>
            <p:txBody>
              <a:bodyPr>
                <a:normAutofit/>
              </a:bodyPr>
              <a:lstStyle/>
              <a:p>
                <a:r>
                  <a:rPr lang="en-US" dirty="0"/>
                  <a:t>Parsimony (garrote/ridge)</a:t>
                </a:r>
              </a:p>
              <a:p>
                <a:endParaRPr lang="en-US" dirty="0"/>
              </a:p>
              <a:p>
                <a:r>
                  <a:rPr lang="en-US" dirty="0"/>
                  <a:t>The lasso represents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𝑛𝑜𝑟𝑚</m:t>
                    </m:r>
                    <m:r>
                      <a:rPr lang="en-US" b="0" i="1" smtClean="0">
                        <a:latin typeface="Cambria Math" panose="02040503050406030204" pitchFamily="18" charset="0"/>
                      </a:rPr>
                      <m:t> </m:t>
                    </m:r>
                  </m:oMath>
                </a14:m>
                <a:r>
                  <a:rPr lang="en-US" dirty="0"/>
                  <a:t>penalization (Manhattan distance)</a:t>
                </a:r>
              </a:p>
              <a:p>
                <a:endParaRPr lang="en-US" dirty="0"/>
              </a:p>
            </p:txBody>
          </p:sp>
        </mc:Choice>
        <mc:Fallback xmlns="">
          <p:sp>
            <p:nvSpPr>
              <p:cNvPr id="3" name="Content Placeholder 2">
                <a:extLst>
                  <a:ext uri="{FF2B5EF4-FFF2-40B4-BE49-F238E27FC236}">
                    <a16:creationId xmlns:a16="http://schemas.microsoft.com/office/drawing/2014/main" id="{3CEE74FC-A9BC-4B34-B2AC-898F5D1F8385}"/>
                  </a:ext>
                </a:extLst>
              </p:cNvPr>
              <p:cNvSpPr>
                <a:spLocks noGrp="1" noRot="1" noChangeAspect="1" noMove="1" noResize="1" noEditPoints="1" noAdjustHandles="1" noChangeArrowheads="1" noChangeShapeType="1" noTextEdit="1"/>
              </p:cNvSpPr>
              <p:nvPr>
                <p:ph idx="1"/>
              </p:nvPr>
            </p:nvSpPr>
            <p:spPr>
              <a:xfrm>
                <a:off x="406400" y="3276600"/>
                <a:ext cx="11379200" cy="2849563"/>
              </a:xfrm>
              <a:blipFill>
                <a:blip r:embed="rId3"/>
                <a:stretch>
                  <a:fillRect l="-965" t="-235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A62224B-7C47-4EA3-B5C4-82E061C76084}"/>
              </a:ext>
            </a:extLst>
          </p:cNvPr>
          <p:cNvSpPr txBox="1"/>
          <p:nvPr/>
        </p:nvSpPr>
        <p:spPr>
          <a:xfrm>
            <a:off x="10439400" y="-48528"/>
            <a:ext cx="1698094" cy="646331"/>
          </a:xfrm>
          <a:prstGeom prst="rect">
            <a:avLst/>
          </a:prstGeom>
          <a:noFill/>
        </p:spPr>
        <p:txBody>
          <a:bodyPr wrap="none" rtlCol="0">
            <a:spAutoFit/>
          </a:bodyPr>
          <a:lstStyle/>
          <a:p>
            <a:r>
              <a:rPr lang="en-US" b="1" dirty="0" err="1">
                <a:solidFill>
                  <a:schemeClr val="bg1"/>
                </a:solidFill>
              </a:rPr>
              <a:t>Tibshirani</a:t>
            </a:r>
            <a:r>
              <a:rPr lang="en-US" b="1" dirty="0">
                <a:solidFill>
                  <a:schemeClr val="bg1"/>
                </a:solidFill>
              </a:rPr>
              <a:t>, 1996</a:t>
            </a:r>
          </a:p>
          <a:p>
            <a:endParaRPr lang="en-US" dirty="0"/>
          </a:p>
        </p:txBody>
      </p:sp>
      <p:pic>
        <p:nvPicPr>
          <p:cNvPr id="5" name="Content Placeholder 3">
            <a:extLst>
              <a:ext uri="{FF2B5EF4-FFF2-40B4-BE49-F238E27FC236}">
                <a16:creationId xmlns:a16="http://schemas.microsoft.com/office/drawing/2014/main" id="{C81E8763-9720-4BF9-B576-6DE9E33CDB04}"/>
              </a:ext>
            </a:extLst>
          </p:cNvPr>
          <p:cNvPicPr>
            <a:picLocks noChangeAspect="1"/>
          </p:cNvPicPr>
          <p:nvPr/>
        </p:nvPicPr>
        <p:blipFill rotWithShape="1">
          <a:blip r:embed="rId4">
            <a:extLst>
              <a:ext uri="{28A0092B-C50C-407E-A947-70E740481C1C}">
                <a14:useLocalDpi xmlns:a14="http://schemas.microsoft.com/office/drawing/2010/main" val="0"/>
              </a:ext>
            </a:extLst>
          </a:blip>
          <a:srcRect t="35676" b="34595"/>
          <a:stretch/>
        </p:blipFill>
        <p:spPr>
          <a:xfrm>
            <a:off x="1447800" y="1447800"/>
            <a:ext cx="8817793" cy="762000"/>
          </a:xfrm>
          <a:prstGeom prst="rect">
            <a:avLst/>
          </a:prstGeom>
        </p:spPr>
      </p:pic>
    </p:spTree>
    <p:extLst>
      <p:ext uri="{BB962C8B-B14F-4D97-AF65-F5344CB8AC3E}">
        <p14:creationId xmlns:p14="http://schemas.microsoft.com/office/powerpoint/2010/main" val="223008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0FC6-383C-4B10-9817-A7E2572F9024}"/>
              </a:ext>
            </a:extLst>
          </p:cNvPr>
          <p:cNvSpPr>
            <a:spLocks noGrp="1"/>
          </p:cNvSpPr>
          <p:nvPr>
            <p:ph type="title"/>
          </p:nvPr>
        </p:nvSpPr>
        <p:spPr/>
        <p:txBody>
          <a:bodyPr/>
          <a:lstStyle/>
          <a:p>
            <a:r>
              <a:rPr lang="en-US" dirty="0"/>
              <a:t>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6FCAFE-5875-4391-AB7E-A9EFDBE89FA2}"/>
                  </a:ext>
                </a:extLst>
              </p:cNvPr>
              <p:cNvSpPr>
                <a:spLocks noGrp="1"/>
              </p:cNvSpPr>
              <p:nvPr>
                <p:ph idx="1"/>
              </p:nvPr>
            </p:nvSpPr>
            <p:spPr>
              <a:xfrm>
                <a:off x="304800" y="2316162"/>
                <a:ext cx="11480800" cy="3810001"/>
              </a:xfrm>
            </p:spPr>
            <p:txBody>
              <a:bodyPr>
                <a:normAutofit/>
              </a:bodyPr>
              <a:lstStyle/>
              <a:p>
                <a:r>
                  <a:rPr lang="en-US" dirty="0"/>
                  <a:t>“the best of two worlds”</a:t>
                </a:r>
              </a:p>
              <a:p>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𝑛𝑜𝑟𝑚</m:t>
                    </m:r>
                  </m:oMath>
                </a14:m>
                <a:r>
                  <a:rPr lang="en-US" dirty="0"/>
                  <a:t> for sparse models</a:t>
                </a:r>
              </a:p>
              <a:p>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𝑛𝑜𝑟𝑚</m:t>
                    </m:r>
                  </m:oMath>
                </a14:m>
                <a:r>
                  <a:rPr lang="en-US" dirty="0"/>
                  <a:t> for grouping and stabilization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1</m:t>
                        </m:r>
                      </m:sup>
                    </m:sSup>
                  </m:oMath>
                </a14:m>
                <a:endParaRPr lang="en-US" dirty="0"/>
              </a:p>
              <a:p>
                <a:endParaRPr lang="en-US" dirty="0"/>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 (microarray datasets)</a:t>
                </a:r>
              </a:p>
            </p:txBody>
          </p:sp>
        </mc:Choice>
        <mc:Fallback xmlns="">
          <p:sp>
            <p:nvSpPr>
              <p:cNvPr id="3" name="Content Placeholder 2">
                <a:extLst>
                  <a:ext uri="{FF2B5EF4-FFF2-40B4-BE49-F238E27FC236}">
                    <a16:creationId xmlns:a16="http://schemas.microsoft.com/office/drawing/2014/main" id="{386FCAFE-5875-4391-AB7E-A9EFDBE89FA2}"/>
                  </a:ext>
                </a:extLst>
              </p:cNvPr>
              <p:cNvSpPr>
                <a:spLocks noGrp="1" noRot="1" noChangeAspect="1" noMove="1" noResize="1" noEditPoints="1" noAdjustHandles="1" noChangeArrowheads="1" noChangeShapeType="1" noTextEdit="1"/>
              </p:cNvSpPr>
              <p:nvPr>
                <p:ph idx="1"/>
              </p:nvPr>
            </p:nvSpPr>
            <p:spPr>
              <a:xfrm>
                <a:off x="304800" y="2316162"/>
                <a:ext cx="11480800" cy="3810001"/>
              </a:xfrm>
              <a:blipFill>
                <a:blip r:embed="rId3"/>
                <a:stretch>
                  <a:fillRect l="-956" t="-1760"/>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39BE7C61-AABF-4AFD-B9C9-3473E8B1531B}"/>
              </a:ext>
            </a:extLst>
          </p:cNvPr>
          <p:cNvPicPr>
            <a:picLocks noChangeAspect="1"/>
          </p:cNvPicPr>
          <p:nvPr/>
        </p:nvPicPr>
        <p:blipFill rotWithShape="1">
          <a:blip r:embed="rId4">
            <a:extLst>
              <a:ext uri="{28A0092B-C50C-407E-A947-70E740481C1C}">
                <a14:useLocalDpi xmlns:a14="http://schemas.microsoft.com/office/drawing/2010/main" val="0"/>
              </a:ext>
            </a:extLst>
          </a:blip>
          <a:srcRect t="65405"/>
          <a:stretch/>
        </p:blipFill>
        <p:spPr>
          <a:xfrm>
            <a:off x="1687103" y="1295400"/>
            <a:ext cx="8817793" cy="886724"/>
          </a:xfrm>
          <a:prstGeom prst="rect">
            <a:avLst/>
          </a:prstGeom>
        </p:spPr>
      </p:pic>
      <p:sp>
        <p:nvSpPr>
          <p:cNvPr id="5" name="Rectangle 4">
            <a:extLst>
              <a:ext uri="{FF2B5EF4-FFF2-40B4-BE49-F238E27FC236}">
                <a16:creationId xmlns:a16="http://schemas.microsoft.com/office/drawing/2014/main" id="{B69EAEE1-1BDB-4971-82D8-93C8E03CD086}"/>
              </a:ext>
            </a:extLst>
          </p:cNvPr>
          <p:cNvSpPr/>
          <p:nvPr/>
        </p:nvSpPr>
        <p:spPr>
          <a:xfrm>
            <a:off x="10005889" y="22953"/>
            <a:ext cx="2186111" cy="369332"/>
          </a:xfrm>
          <a:prstGeom prst="rect">
            <a:avLst/>
          </a:prstGeom>
        </p:spPr>
        <p:txBody>
          <a:bodyPr wrap="none">
            <a:spAutoFit/>
          </a:bodyPr>
          <a:lstStyle/>
          <a:p>
            <a:r>
              <a:rPr lang="en-US" b="1" dirty="0">
                <a:solidFill>
                  <a:schemeClr val="bg1"/>
                </a:solidFill>
              </a:rPr>
              <a:t>Zou and Hastie, 2003</a:t>
            </a:r>
          </a:p>
        </p:txBody>
      </p:sp>
    </p:spTree>
    <p:extLst>
      <p:ext uri="{BB962C8B-B14F-4D97-AF65-F5344CB8AC3E}">
        <p14:creationId xmlns:p14="http://schemas.microsoft.com/office/powerpoint/2010/main" val="2014821977"/>
      </p:ext>
    </p:extLst>
  </p:cSld>
  <p:clrMapOvr>
    <a:masterClrMapping/>
  </p:clrMapOvr>
</p:sld>
</file>

<file path=ppt/theme/theme1.xml><?xml version="1.0" encoding="utf-8"?>
<a:theme xmlns:a="http://schemas.openxmlformats.org/drawingml/2006/main" name="2013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F9EBACD4D66041AE75A9B8EB8268C6" ma:contentTypeVersion="10" ma:contentTypeDescription="Create a new document." ma:contentTypeScope="" ma:versionID="2595095e3e6e42c184f7aff9550c3044">
  <xsd:schema xmlns:xsd="http://www.w3.org/2001/XMLSchema" xmlns:xs="http://www.w3.org/2001/XMLSchema" xmlns:p="http://schemas.microsoft.com/office/2006/metadata/properties" xmlns:ns3="d2375aa5-aa38-4365-b770-bec1a46078c4" targetNamespace="http://schemas.microsoft.com/office/2006/metadata/properties" ma:root="true" ma:fieldsID="457ace2c1301230132a93f0bf29e0e1b" ns3:_="">
    <xsd:import namespace="d2375aa5-aa38-4365-b770-bec1a46078c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375aa5-aa38-4365-b770-bec1a46078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71C102-98E9-434A-A2DB-A51598D04378}">
  <ds:schemaRefs>
    <ds:schemaRef ds:uri="http://schemas.microsoft.com/office/2006/documentManagement/types"/>
    <ds:schemaRef ds:uri="http://purl.org/dc/dcmitype/"/>
    <ds:schemaRef ds:uri="http://schemas.microsoft.com/office/2006/metadata/properties"/>
    <ds:schemaRef ds:uri="http://www.w3.org/XML/1998/namespace"/>
    <ds:schemaRef ds:uri="d2375aa5-aa38-4365-b770-bec1a46078c4"/>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0CC5C31B-A339-411C-9776-A52C027F9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375aa5-aa38-4365-b770-bec1a4607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65D736-A0F3-42E7-9C7A-EECB645644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2013_Theme</Template>
  <TotalTime>14679</TotalTime>
  <Words>1150</Words>
  <Application>Microsoft Macintosh PowerPoint</Application>
  <PresentationFormat>Widescreen</PresentationFormat>
  <Paragraphs>164</Paragraphs>
  <Slides>18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Cambria Math</vt:lpstr>
      <vt:lpstr>Futura Std Book</vt:lpstr>
      <vt:lpstr>Garamond 3 LT Std</vt:lpstr>
      <vt:lpstr>Myriad Pro</vt:lpstr>
      <vt:lpstr>Wingdings</vt:lpstr>
      <vt:lpstr>2013_Theme</vt:lpstr>
      <vt:lpstr>LiDaR Predictive Linear Models for Livestock Production</vt:lpstr>
      <vt:lpstr>Intro</vt:lpstr>
      <vt:lpstr>Mathematical Nutrition and Modeling Laboratory</vt:lpstr>
      <vt:lpstr>Project Idea</vt:lpstr>
      <vt:lpstr>Mathematical Models</vt:lpstr>
      <vt:lpstr>Regression models~continued</vt:lpstr>
      <vt:lpstr>Ridge</vt:lpstr>
      <vt:lpstr>LASSO</vt:lpstr>
      <vt:lpstr>Elastic Net</vt:lpstr>
      <vt:lpstr>PowerPoint Presentation</vt:lpstr>
      <vt:lpstr>Show me something</vt:lpstr>
      <vt:lpstr>Code/Sample ~ </vt:lpstr>
      <vt:lpstr>PowerPoint Presentation</vt:lpstr>
      <vt:lpstr>PowerPoint Presentation</vt:lpstr>
      <vt:lpstr>PowerPoint Presentation</vt:lpstr>
      <vt:lpstr>PowerPoint Presentation</vt:lpstr>
      <vt:lpstr>PowerPoint Presentation</vt:lpstr>
      <vt:lpstr>Future Work  </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D. Moore</dc:creator>
  <cp:lastModifiedBy>Thomas L Parchman</cp:lastModifiedBy>
  <cp:revision>62</cp:revision>
  <dcterms:created xsi:type="dcterms:W3CDTF">2013-10-23T20:03:26Z</dcterms:created>
  <dcterms:modified xsi:type="dcterms:W3CDTF">2021-12-03T21:23:06Z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0x010100A4F9EBACD4D66041AE75A9B8EB8268C6</vt:lpwstr>
  </property>
</Properties>
</file>